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"/>
  </p:notesMasterIdLst>
  <p:sldIdLst>
    <p:sldId id="256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CB"/>
    <a:srgbClr val="696559"/>
    <a:srgbClr val="FF6600"/>
    <a:srgbClr val="990000"/>
    <a:srgbClr val="F5DE13"/>
    <a:srgbClr val="FFFF00"/>
    <a:srgbClr val="7F7C72"/>
    <a:srgbClr val="F9C25F"/>
    <a:srgbClr val="A2A2A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8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E31D0-4B8D-4AC5-8187-83B16AC1B634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FB5EA-D9A0-4752-8C4A-3C6D9DCF8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B5EA-D9A0-4752-8C4A-3C6D9DCF88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3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B5EA-D9A0-4752-8C4A-3C6D9DCF88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B5EA-D9A0-4752-8C4A-3C6D9DCF88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9B8E91-450E-4CF1-9F96-D30743888B1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D3A8F-5CC8-4EFF-82DC-9DC96034004A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3B4C68-56B2-4887-BEF1-29220D81538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564765-8432-4EF6-B39F-CFA604A9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E4C686F-A259-4778-B7D5-33B41DB8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DFD825-7158-4112-AFDE-2BBAD609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CDE5B73A-A00F-40A0-83D9-720A5316ED93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906B3A1E-B902-47C6-BBC9-904EFFA1E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CEEF300B-8331-4E59-9C86-C2DFE85DD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7197B0C1-6678-4D12-B429-E300FDAA7110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EF53B47A-4FBE-44A0-B5DB-80D6A8FFA662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76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4C297-158C-4A9B-B0DC-E2663E0A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EA508-B878-4244-80B7-65D0F887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4C48E-AEA6-49C5-A2B9-001E9210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3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E1DE62-F69A-47B7-9943-9941575E625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88177-14F5-4DBC-B13A-A03CE067AF34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3BED5A0-2373-4461-82CB-44052874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CDDEB7-D66B-42E9-9746-AC5E1AB3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20492D-8D8A-4D65-A2FF-8B10EFD0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F0B04-C41F-47E4-A4B1-0D65EBB73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8C4D6-FAD7-48F8-8A63-7CF42BF8A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CE4D8-5A3A-4F41-9F46-BF49EE08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9D78980A-3ABC-4B1F-B530-EC96C7A0BB07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5DCBA87A-4CD9-4BA0-B88F-81EAE8F1C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8C4603D7-0057-4403-8510-EA240742C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0F0FB82C-130F-4F55-839C-E552BEE563BB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D741EC97-AD55-4F13-A46C-B19C7E786B76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35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844339-2FBD-4D9D-B29B-23188A4E665F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90164-A8B9-4019-99FE-13D9F5BCD539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CFC637-4EE6-4C41-8567-F36C7573A296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C983D3-0AE5-47BF-933F-6508686C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B3E308-83CF-4AB0-9A8D-1C987D75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70D1F0-6099-439D-80C1-1B182F3E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2A0CD274-FEAD-4D63-AB79-F9E3AEC87432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268EF8B6-B3CC-4039-B90B-8B312EDCC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7014464A-61DE-4255-AE93-32637B2E89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69BB3136-CE05-42A8-BA89-CC51BD11E8CA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52E1D92C-6A6F-42AE-A3AD-892B3D4F971D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457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1316ED-DADB-4B0F-881B-749D7987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0BFD76-6C90-48EE-A8D6-6CFEC791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F610CF-7388-4C52-99ED-303DF3CB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4247F517-545F-4D73-9B7C-B021997722EC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FB9BB795-A6CB-4EA1-BCED-6EDC6C016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CC7D1A2D-A1E2-48DA-A076-4D17FCBA4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A2C4BB79-1B86-4F03-9DDE-81D4EF512570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338091FB-7AE7-4202-B4B7-031126CDCCA4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5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3C6C92-D42F-4185-BF84-7B2AD518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0305DA-61A4-4E1B-9DDC-D07EBF87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BC55BD-1CB2-4C5A-B638-DD673339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B30AB16A-0300-4836-94B0-AABD42297972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979D84A-12D4-43AB-BBFC-E7D7F8CFF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CBA011E9-4235-42D6-86FE-EC78AA360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C4D610B5-1FB3-4052-A6EB-429989A75C39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0C8EF11C-E5CE-4F8D-AF53-6E0ED59B2DF6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581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A9B735-EAD5-467F-8ADE-34672561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CE6FC-E47B-4DF6-B1BE-7DF0C169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498195-FD4E-42EE-88D0-93D88109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5264B6BD-F9EF-49E1-B182-E5D1513A8FA1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E667A8-98A3-426D-AA84-531CFFEF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BB640932-8949-414A-AA65-3A66222BB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61954398-D737-40FF-B396-CB49018655C5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93DBA2E7-9B08-4AE3-8C9E-C02B872744BE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649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01F3A7-1DD2-4DF4-97F0-3060E9D93A3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974CD6-461A-429D-9462-E6C022F9CF7A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8838EB7-82D8-44E0-A35F-6D238748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1CBF965-D123-493A-BC4A-BACA0943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DA680A2-8BCE-42E2-95B9-5738ACA0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1418450D-7A28-453E-B8FD-484CE5FB0A91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E72A53CD-0DC1-43B9-B1C9-17CF5AF1A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EE6553B0-BAEE-4974-B498-44E4290E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A2601DCE-6084-4340-B381-64D833104BCF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2D9451A4-AEF3-4A27-A1DA-7E5C88FE6C56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686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C0A754-D33D-4BD2-9B16-4CBA6482553E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71716-0858-43A3-95F0-7BBF1808FF78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A4CB18-CBB5-483D-9E24-B28133BD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 smtClean="0"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EAD93B2-9FDF-4963-B44E-EC03A0DF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B158209-36C7-4202-9AC0-818A019A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5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C8EFEF-BA56-4C8A-A7D3-C88B70747F83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F2D50-8EFB-41E4-97AD-0C163653373F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45AA6B9-4287-4CD3-A943-C479EE56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42D96F4-7108-41F1-92E7-6F5B5884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C29D2A3-34E4-439B-AA05-3C803867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9AB383AB-6D69-4F29-88B2-43536CDD82DF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95DED74-7ACA-4A89-87B9-72045D169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3EC3021D-9F37-4BA6-B055-827DFA922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D2A4D3E4-1E42-48B4-B4AF-F5BA8A225A0A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52224BD9-B0F9-4EA5-9A4F-4998A5444A61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0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02342-17B0-4970-ABBC-93F80B1CC2EC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9CA6A-79FD-4601-AD52-0A4E674A9AAB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2FB8D-8269-4E9E-9B70-32B5D432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8BC69419-63FC-4165-8635-17A104CFF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C01CD-95FC-43A4-A248-4D20CB981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fld id="{72849124-C8AE-412B-A694-34F34CE692D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E130-1CC8-4B85-939F-35FCD751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9EA0-CD7C-42A5-806F-760A292C9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FFFFFF"/>
                </a:solidFill>
                <a:latin typeface="+mn-lt"/>
              </a:defRPr>
            </a:lvl1pPr>
          </a:lstStyle>
          <a:p>
            <a:fld id="{11644270-CD70-4BC3-ABED-AAE0E3EC38D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532930-9823-4B22-8AA5-F2450CAEF00E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5">
            <a:extLst>
              <a:ext uri="{FF2B5EF4-FFF2-40B4-BE49-F238E27FC236}">
                <a16:creationId xmlns:a16="http://schemas.microsoft.com/office/drawing/2014/main" id="{E9E7902F-ACF1-47F7-A21D-01D4E262F62E}"/>
              </a:ext>
            </a:extLst>
          </p:cNvPr>
          <p:cNvGrpSpPr>
            <a:grpSpLocks/>
          </p:cNvGrpSpPr>
          <p:nvPr/>
        </p:nvGrpSpPr>
        <p:grpSpPr bwMode="auto">
          <a:xfrm>
            <a:off x="0" y="-293688"/>
            <a:ext cx="9396413" cy="2093913"/>
            <a:chOff x="0" y="-294214"/>
            <a:chExt cx="9395670" cy="209518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769DF81-216F-42CA-A1B7-FF92E868D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70" y="-294214"/>
              <a:ext cx="190500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33E56938-F634-41AE-BAFE-C1D5E5DA9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8988"/>
              <a:ext cx="1542525" cy="1809957"/>
              <a:chOff x="0" y="-8988"/>
              <a:chExt cx="1542525" cy="1809957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30C69CE-F07C-4094-8B50-FE97A9D977E5}"/>
                  </a:ext>
                </a:extLst>
              </p:cNvPr>
              <p:cNvSpPr/>
              <p:nvPr/>
            </p:nvSpPr>
            <p:spPr>
              <a:xfrm rot="5400000">
                <a:off x="-132372" y="125670"/>
                <a:ext cx="1807671" cy="154292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BDFC8C9E-11FE-496F-98B3-3A4F4EF772A1}"/>
                  </a:ext>
                </a:extLst>
              </p:cNvPr>
              <p:cNvSpPr/>
              <p:nvPr/>
            </p:nvSpPr>
            <p:spPr>
              <a:xfrm rot="5400000">
                <a:off x="-87719" y="79428"/>
                <a:ext cx="1204056" cy="1028619"/>
              </a:xfrm>
              <a:prstGeom prst="rt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016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1" fontAlgn="base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%C3%B6nigswasse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lickr.com/photos/randomguy132/67455754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446292-287A-453A-B869-A13A1D508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9" y="758952"/>
            <a:ext cx="7708481" cy="356616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 Regia </a:t>
            </a:r>
            <a:br>
              <a:rPr lang="en-US" sz="60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Nitric acid </a:t>
            </a:r>
            <a:br>
              <a:rPr lang="en-US" sz="60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  <a:endParaRPr 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598CF-F8C6-4D16-BD11-E82999A2A835}"/>
              </a:ext>
            </a:extLst>
          </p:cNvPr>
          <p:cNvSpPr/>
          <p:nvPr/>
        </p:nvSpPr>
        <p:spPr>
          <a:xfrm>
            <a:off x="956624" y="4496085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Calligraphy" panose="03010101010101010101" pitchFamily="66" charset="0"/>
              </a:rPr>
              <a:t>Royal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60EA0-BB93-4AAA-B32C-B90A790D2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59260" y="4496085"/>
            <a:ext cx="1968500" cy="14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DE8C-1BFB-475E-A9F3-64047915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060" y="1040041"/>
            <a:ext cx="7406640" cy="101727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NFPA 704</a:t>
            </a:r>
            <a:br>
              <a:rPr lang="en-US" sz="2100" b="1" dirty="0">
                <a:solidFill>
                  <a:schemeClr val="tx1"/>
                </a:solidFill>
              </a:rPr>
            </a:b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52C202-7A2D-4D7E-928D-13300D249F63}"/>
              </a:ext>
            </a:extLst>
          </p:cNvPr>
          <p:cNvSpPr/>
          <p:nvPr/>
        </p:nvSpPr>
        <p:spPr>
          <a:xfrm>
            <a:off x="165750" y="3113630"/>
            <a:ext cx="28190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Standard system for identification of hazards of materials for emergency response -</a:t>
            </a:r>
            <a:r>
              <a:rPr lang="en-US" i="1" dirty="0"/>
              <a:t>National Fire Protection Association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CB76B0-AF9D-4240-B42A-6AB2807FCD08}"/>
              </a:ext>
            </a:extLst>
          </p:cNvPr>
          <p:cNvGrpSpPr/>
          <p:nvPr/>
        </p:nvGrpSpPr>
        <p:grpSpPr>
          <a:xfrm>
            <a:off x="5052811" y="2399934"/>
            <a:ext cx="3257129" cy="2930511"/>
            <a:chOff x="6811860" y="2670051"/>
            <a:chExt cx="1785596" cy="18048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8ECB3-4CB8-461C-B401-1A9D23A92414}"/>
                </a:ext>
              </a:extLst>
            </p:cNvPr>
            <p:cNvGrpSpPr/>
            <p:nvPr/>
          </p:nvGrpSpPr>
          <p:grpSpPr>
            <a:xfrm>
              <a:off x="6811860" y="2670051"/>
              <a:ext cx="1785596" cy="1804888"/>
              <a:chOff x="7139031" y="3725554"/>
              <a:chExt cx="1461782" cy="1508334"/>
            </a:xfrm>
          </p:grpSpPr>
          <p:sp>
            <p:nvSpPr>
              <p:cNvPr id="12" name="Diamond 11">
                <a:extLst>
                  <a:ext uri="{FF2B5EF4-FFF2-40B4-BE49-F238E27FC236}">
                    <a16:creationId xmlns:a16="http://schemas.microsoft.com/office/drawing/2014/main" id="{80F42E95-8315-4586-8A90-B23C5D21DF0B}"/>
                  </a:ext>
                </a:extLst>
              </p:cNvPr>
              <p:cNvSpPr/>
              <p:nvPr/>
            </p:nvSpPr>
            <p:spPr>
              <a:xfrm>
                <a:off x="7139031" y="4118994"/>
                <a:ext cx="687897" cy="721454"/>
              </a:xfrm>
              <a:prstGeom prst="diamond">
                <a:avLst/>
              </a:prstGeom>
              <a:solidFill>
                <a:srgbClr val="0082CB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Diamond 12">
                <a:extLst>
                  <a:ext uri="{FF2B5EF4-FFF2-40B4-BE49-F238E27FC236}">
                    <a16:creationId xmlns:a16="http://schemas.microsoft.com/office/drawing/2014/main" id="{96A0760D-9A1E-4A9A-8414-22A971479F81}"/>
                  </a:ext>
                </a:extLst>
              </p:cNvPr>
              <p:cNvSpPr/>
              <p:nvPr/>
            </p:nvSpPr>
            <p:spPr>
              <a:xfrm>
                <a:off x="7525973" y="4512434"/>
                <a:ext cx="687897" cy="721454"/>
              </a:xfrm>
              <a:prstGeom prst="diamon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Diamond 13">
                <a:extLst>
                  <a:ext uri="{FF2B5EF4-FFF2-40B4-BE49-F238E27FC236}">
                    <a16:creationId xmlns:a16="http://schemas.microsoft.com/office/drawing/2014/main" id="{F9AF4944-4807-452C-9E0A-29CDEB92475D}"/>
                  </a:ext>
                </a:extLst>
              </p:cNvPr>
              <p:cNvSpPr/>
              <p:nvPr/>
            </p:nvSpPr>
            <p:spPr>
              <a:xfrm>
                <a:off x="7912916" y="4118994"/>
                <a:ext cx="687897" cy="72145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" name="Diamond 14">
                <a:extLst>
                  <a:ext uri="{FF2B5EF4-FFF2-40B4-BE49-F238E27FC236}">
                    <a16:creationId xmlns:a16="http://schemas.microsoft.com/office/drawing/2014/main" id="{5A11814A-86D8-4B8F-9F11-F1C68314AC23}"/>
                  </a:ext>
                </a:extLst>
              </p:cNvPr>
              <p:cNvSpPr/>
              <p:nvPr/>
            </p:nvSpPr>
            <p:spPr>
              <a:xfrm>
                <a:off x="7525972" y="3725554"/>
                <a:ext cx="687897" cy="721454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F528B-E709-48F8-9219-A3B5FB573F24}"/>
                  </a:ext>
                </a:extLst>
              </p:cNvPr>
              <p:cNvSpPr txBox="1"/>
              <p:nvPr/>
            </p:nvSpPr>
            <p:spPr>
              <a:xfrm>
                <a:off x="7145934" y="4431452"/>
                <a:ext cx="687897" cy="269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Health Hazard</a:t>
                </a:r>
              </a:p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5E2574-219E-4283-9E3B-A239E84B0A7D}"/>
                </a:ext>
              </a:extLst>
            </p:cNvPr>
            <p:cNvSpPr txBox="1"/>
            <p:nvPr/>
          </p:nvSpPr>
          <p:spPr>
            <a:xfrm>
              <a:off x="7284517" y="3060589"/>
              <a:ext cx="840280" cy="32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Fire Hazard</a:t>
              </a:r>
            </a:p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4EBC6C-4988-48DE-A1C1-2E071A2DC9A4}"/>
                </a:ext>
              </a:extLst>
            </p:cNvPr>
            <p:cNvSpPr txBox="1"/>
            <p:nvPr/>
          </p:nvSpPr>
          <p:spPr>
            <a:xfrm>
              <a:off x="7757176" y="3486627"/>
              <a:ext cx="840280" cy="32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Instability Hazard</a:t>
              </a:r>
            </a:p>
            <a:p>
              <a:pPr algn="ctr"/>
              <a:endParaRPr lang="en-US" sz="14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5FC552-9542-4E63-ADD0-0C236460801B}"/>
                </a:ext>
              </a:extLst>
            </p:cNvPr>
            <p:cNvSpPr txBox="1"/>
            <p:nvPr/>
          </p:nvSpPr>
          <p:spPr>
            <a:xfrm>
              <a:off x="7272718" y="3918622"/>
              <a:ext cx="840280" cy="322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Specific Hazard</a:t>
              </a:r>
            </a:p>
            <a:p>
              <a:pPr algn="ctr"/>
              <a:endParaRPr lang="en-US" sz="14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1351F4-E90A-410F-B533-4DABCEDD183D}"/>
              </a:ext>
            </a:extLst>
          </p:cNvPr>
          <p:cNvSpPr txBox="1"/>
          <p:nvPr/>
        </p:nvSpPr>
        <p:spPr>
          <a:xfrm>
            <a:off x="4719966" y="1737301"/>
            <a:ext cx="170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points:</a:t>
            </a:r>
          </a:p>
          <a:p>
            <a:pPr algn="ctr"/>
            <a:r>
              <a:rPr lang="en-US" sz="1200" dirty="0"/>
              <a:t>4: &lt; room temp</a:t>
            </a:r>
          </a:p>
          <a:p>
            <a:pPr algn="ctr"/>
            <a:r>
              <a:rPr lang="en-US" sz="1200" dirty="0"/>
              <a:t>3: &lt;38 °C</a:t>
            </a:r>
          </a:p>
          <a:p>
            <a:pPr algn="ctr"/>
            <a:r>
              <a:rPr lang="en-US" sz="1200" dirty="0"/>
              <a:t>2: &lt;93 °C</a:t>
            </a:r>
          </a:p>
          <a:p>
            <a:pPr algn="ctr"/>
            <a:r>
              <a:rPr lang="en-US" sz="1200" dirty="0"/>
              <a:t>1: &gt; 93°C</a:t>
            </a:r>
          </a:p>
          <a:p>
            <a:pPr algn="ctr"/>
            <a:r>
              <a:rPr lang="en-US" sz="1200" dirty="0"/>
              <a:t>0: non-flammable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F26724-D859-496C-9C7F-E25F50988E34}"/>
              </a:ext>
            </a:extLst>
          </p:cNvPr>
          <p:cNvSpPr txBox="1"/>
          <p:nvPr/>
        </p:nvSpPr>
        <p:spPr>
          <a:xfrm>
            <a:off x="3337537" y="3136989"/>
            <a:ext cx="170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2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Risk</a:t>
            </a:r>
          </a:p>
          <a:p>
            <a:pPr algn="ctr"/>
            <a:r>
              <a:rPr lang="en-US" sz="1200" dirty="0"/>
              <a:t>4: Deadly</a:t>
            </a:r>
          </a:p>
          <a:p>
            <a:pPr algn="ctr"/>
            <a:r>
              <a:rPr lang="en-US" sz="1200" dirty="0"/>
              <a:t>3: Extreme danger</a:t>
            </a:r>
          </a:p>
          <a:p>
            <a:pPr algn="ctr"/>
            <a:r>
              <a:rPr lang="en-US" sz="1200" dirty="0"/>
              <a:t>2: Hazardous</a:t>
            </a:r>
          </a:p>
          <a:p>
            <a:pPr algn="ctr"/>
            <a:r>
              <a:rPr lang="en-US" sz="1200" dirty="0"/>
              <a:t>1: Slightly hazardous</a:t>
            </a:r>
          </a:p>
          <a:p>
            <a:pPr algn="ctr"/>
            <a:r>
              <a:rPr lang="en-US" sz="1200" dirty="0"/>
              <a:t>0: Non-hazardous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8C869-C351-4255-9ACF-72ABE46ECE3D}"/>
              </a:ext>
            </a:extLst>
          </p:cNvPr>
          <p:cNvSpPr txBox="1"/>
          <p:nvPr/>
        </p:nvSpPr>
        <p:spPr>
          <a:xfrm>
            <a:off x="7501200" y="2138204"/>
            <a:ext cx="17045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5D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</a:t>
            </a:r>
          </a:p>
          <a:p>
            <a:pPr algn="ctr"/>
            <a:r>
              <a:rPr lang="en-US" sz="1200" dirty="0"/>
              <a:t>4: May detonate</a:t>
            </a:r>
          </a:p>
          <a:p>
            <a:pPr algn="ctr"/>
            <a:r>
              <a:rPr lang="en-US" sz="1200" dirty="0"/>
              <a:t>3: Shock/heat sensitive</a:t>
            </a:r>
          </a:p>
          <a:p>
            <a:pPr algn="ctr"/>
            <a:r>
              <a:rPr lang="en-US" sz="1200" dirty="0"/>
              <a:t>2: Violent chemical change</a:t>
            </a:r>
          </a:p>
          <a:p>
            <a:pPr algn="ctr"/>
            <a:r>
              <a:rPr lang="en-US" sz="1200" dirty="0"/>
              <a:t>1: Unstable if heated</a:t>
            </a:r>
          </a:p>
          <a:p>
            <a:pPr algn="ctr"/>
            <a:r>
              <a:rPr lang="en-US" sz="1200" dirty="0"/>
              <a:t>0: Stable</a:t>
            </a: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F7E05-EB63-472C-8F2E-47B5698702E2}"/>
              </a:ext>
            </a:extLst>
          </p:cNvPr>
          <p:cNvGrpSpPr/>
          <p:nvPr/>
        </p:nvGrpSpPr>
        <p:grpSpPr>
          <a:xfrm>
            <a:off x="4715409" y="4870543"/>
            <a:ext cx="1704512" cy="1661993"/>
            <a:chOff x="4557822" y="4780195"/>
            <a:chExt cx="1704512" cy="16619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64B31D-E6A8-4FFB-AFB9-E474F920E217}"/>
                </a:ext>
              </a:extLst>
            </p:cNvPr>
            <p:cNvSpPr txBox="1"/>
            <p:nvPr/>
          </p:nvSpPr>
          <p:spPr>
            <a:xfrm>
              <a:off x="4557822" y="4780195"/>
              <a:ext cx="170451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Specific Hazard</a:t>
              </a:r>
            </a:p>
            <a:p>
              <a:pPr algn="ctr"/>
              <a:r>
                <a:rPr lang="en-US" sz="1200" dirty="0"/>
                <a:t>ACID</a:t>
              </a:r>
            </a:p>
            <a:p>
              <a:pPr algn="ctr"/>
              <a:r>
                <a:rPr lang="en-US" sz="1200" dirty="0"/>
                <a:t>ALK (alkaline)</a:t>
              </a:r>
            </a:p>
            <a:p>
              <a:pPr algn="ctr"/>
              <a:r>
                <a:rPr lang="en-US" sz="1200" dirty="0"/>
                <a:t>COR (corrosive)</a:t>
              </a:r>
            </a:p>
            <a:p>
              <a:pPr algn="ctr"/>
              <a:r>
                <a:rPr lang="en-US" sz="1200" dirty="0"/>
                <a:t>OX (oxidizer)</a:t>
              </a:r>
            </a:p>
            <a:p>
              <a:pPr algn="ctr"/>
              <a:r>
                <a:rPr lang="en-US" sz="1200" dirty="0"/>
                <a:t>Radiation</a:t>
              </a:r>
            </a:p>
            <a:p>
              <a:pPr algn="ctr"/>
              <a:r>
                <a:rPr lang="en-US" sz="1200" dirty="0"/>
                <a:t>Water reactive </a:t>
              </a:r>
              <a:r>
                <a:rPr lang="en-US" sz="1200" b="1" strike="sngStrike" dirty="0"/>
                <a:t>W </a:t>
              </a:r>
            </a:p>
            <a:p>
              <a:endParaRPr lang="en-US" dirty="0"/>
            </a:p>
          </p:txBody>
        </p:sp>
        <p:pic>
          <p:nvPicPr>
            <p:cNvPr id="21" name="Graphic 20" descr="Radioactive">
              <a:extLst>
                <a:ext uri="{FF2B5EF4-FFF2-40B4-BE49-F238E27FC236}">
                  <a16:creationId xmlns:a16="http://schemas.microsoft.com/office/drawing/2014/main" id="{F671E63B-F25B-4F6E-B0FB-BF46B3B7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7767" y="5750074"/>
              <a:ext cx="182854" cy="182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10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C132-092A-4FC4-A9BE-92701DC7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709051"/>
            <a:ext cx="7406640" cy="98746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Aqua Regia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839-94CE-4FCA-BBBB-F21E48370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2" y="1895234"/>
            <a:ext cx="5213844" cy="393746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3:1 mixture of conc. </a:t>
            </a:r>
            <a:r>
              <a:rPr lang="en-US" sz="1600" dirty="0" err="1">
                <a:solidFill>
                  <a:schemeClr val="tx1"/>
                </a:solidFill>
              </a:rPr>
              <a:t>HCl</a:t>
            </a:r>
            <a:r>
              <a:rPr lang="en-US" sz="1600" dirty="0">
                <a:solidFill>
                  <a:schemeClr val="tx1"/>
                </a:solidFill>
              </a:rPr>
              <a:t> and HNO</a:t>
            </a:r>
            <a:r>
              <a:rPr lang="en-US" sz="1600" baseline="-25000" dirty="0">
                <a:solidFill>
                  <a:schemeClr val="tx1"/>
                </a:solidFill>
              </a:rPr>
              <a:t>3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Spill &gt;200 mL outside of hood requires lab evacuation and EHS response.</a:t>
            </a:r>
          </a:p>
          <a:p>
            <a:r>
              <a:rPr lang="pt-BR" sz="1600" dirty="0">
                <a:solidFill>
                  <a:schemeClr val="tx1"/>
                </a:solidFill>
              </a:rPr>
              <a:t>Mixture decomposes rapidly generating gasses </a:t>
            </a:r>
          </a:p>
          <a:p>
            <a:pPr lvl="1"/>
            <a:r>
              <a:rPr lang="pt-BR" sz="1400" dirty="0">
                <a:solidFill>
                  <a:schemeClr val="tx1"/>
                </a:solidFill>
              </a:rPr>
              <a:t>HNO</a:t>
            </a:r>
            <a:r>
              <a:rPr lang="pt-BR" sz="1400" baseline="-25000" dirty="0">
                <a:solidFill>
                  <a:schemeClr val="tx1"/>
                </a:solidFill>
              </a:rPr>
              <a:t>3</a:t>
            </a:r>
            <a:r>
              <a:rPr lang="pt-BR" sz="1400" dirty="0">
                <a:solidFill>
                  <a:schemeClr val="tx1"/>
                </a:solidFill>
              </a:rPr>
              <a:t> + 3 HCl → NOCl</a:t>
            </a:r>
            <a:r>
              <a:rPr lang="pt-BR" sz="1400" baseline="-25000" dirty="0">
                <a:solidFill>
                  <a:schemeClr val="tx1"/>
                </a:solidFill>
              </a:rPr>
              <a:t>(g)</a:t>
            </a:r>
            <a:r>
              <a:rPr lang="pt-BR" sz="1400" dirty="0">
                <a:solidFill>
                  <a:schemeClr val="tx1"/>
                </a:solidFill>
              </a:rPr>
              <a:t> + Cl</a:t>
            </a:r>
            <a:r>
              <a:rPr lang="pt-BR" sz="1400" baseline="-25000" dirty="0">
                <a:solidFill>
                  <a:schemeClr val="tx1"/>
                </a:solidFill>
              </a:rPr>
              <a:t>2(g)</a:t>
            </a:r>
            <a:r>
              <a:rPr lang="pt-BR" sz="1400" dirty="0">
                <a:solidFill>
                  <a:schemeClr val="tx1"/>
                </a:solidFill>
              </a:rPr>
              <a:t> + 2 H</a:t>
            </a:r>
            <a:r>
              <a:rPr lang="pt-BR" sz="1400" baseline="-25000" dirty="0">
                <a:solidFill>
                  <a:schemeClr val="tx1"/>
                </a:solidFill>
              </a:rPr>
              <a:t>2</a:t>
            </a:r>
            <a:r>
              <a:rPr lang="pt-BR" sz="1400" dirty="0">
                <a:solidFill>
                  <a:schemeClr val="tx1"/>
                </a:solidFill>
              </a:rPr>
              <a:t>O</a:t>
            </a:r>
            <a:endParaRPr lang="pt-BR" sz="1400" baseline="-25000" dirty="0">
              <a:solidFill>
                <a:schemeClr val="tx1"/>
              </a:solidFill>
            </a:endParaRPr>
          </a:p>
          <a:p>
            <a:pPr lvl="1"/>
            <a:r>
              <a:rPr lang="es-ES" sz="1400" dirty="0">
                <a:solidFill>
                  <a:schemeClr val="tx1"/>
                </a:solidFill>
              </a:rPr>
              <a:t>2 </a:t>
            </a:r>
            <a:r>
              <a:rPr lang="es-ES" sz="1400" dirty="0" err="1">
                <a:solidFill>
                  <a:schemeClr val="tx1"/>
                </a:solidFill>
              </a:rPr>
              <a:t>NOCl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baseline="-25000" dirty="0">
                <a:solidFill>
                  <a:schemeClr val="tx1"/>
                </a:solidFill>
              </a:rPr>
              <a:t>(g)</a:t>
            </a:r>
            <a:r>
              <a:rPr lang="es-ES" sz="1400" dirty="0">
                <a:solidFill>
                  <a:schemeClr val="tx1"/>
                </a:solidFill>
              </a:rPr>
              <a:t> → 2 NO </a:t>
            </a:r>
            <a:r>
              <a:rPr lang="es-ES" sz="1400" baseline="-25000" dirty="0">
                <a:solidFill>
                  <a:schemeClr val="tx1"/>
                </a:solidFill>
              </a:rPr>
              <a:t>(g)</a:t>
            </a:r>
            <a:r>
              <a:rPr lang="es-ES" sz="1400" dirty="0">
                <a:solidFill>
                  <a:schemeClr val="tx1"/>
                </a:solidFill>
              </a:rPr>
              <a:t> + Cl</a:t>
            </a:r>
            <a:r>
              <a:rPr lang="es-ES" sz="1400" baseline="-25000" dirty="0">
                <a:solidFill>
                  <a:schemeClr val="tx1"/>
                </a:solidFill>
              </a:rPr>
              <a:t>2(g)</a:t>
            </a:r>
          </a:p>
          <a:p>
            <a:pPr lvl="1"/>
            <a:r>
              <a:rPr lang="pt-BR" sz="1400" dirty="0">
                <a:solidFill>
                  <a:schemeClr val="tx1"/>
                </a:solidFill>
              </a:rPr>
              <a:t>2 NO</a:t>
            </a:r>
            <a:r>
              <a:rPr lang="pt-BR" sz="1400" baseline="-25000" dirty="0">
                <a:solidFill>
                  <a:schemeClr val="tx1"/>
                </a:solidFill>
              </a:rPr>
              <a:t>(g)</a:t>
            </a:r>
            <a:r>
              <a:rPr lang="pt-BR" sz="1400" dirty="0">
                <a:solidFill>
                  <a:schemeClr val="tx1"/>
                </a:solidFill>
              </a:rPr>
              <a:t> + O</a:t>
            </a:r>
            <a:r>
              <a:rPr lang="pt-BR" sz="1400" baseline="-25000" dirty="0">
                <a:solidFill>
                  <a:schemeClr val="tx1"/>
                </a:solidFill>
              </a:rPr>
              <a:t>2(g)</a:t>
            </a:r>
            <a:r>
              <a:rPr lang="pt-BR" sz="1400" dirty="0">
                <a:solidFill>
                  <a:schemeClr val="tx1"/>
                </a:solidFill>
              </a:rPr>
              <a:t> → 2 NO</a:t>
            </a:r>
            <a:r>
              <a:rPr lang="pt-BR" sz="1400" baseline="-25000" dirty="0">
                <a:solidFill>
                  <a:schemeClr val="tx1"/>
                </a:solidFill>
              </a:rPr>
              <a:t>2(g)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Metals are fully oxidized generating soluble chloride salts</a:t>
            </a:r>
          </a:p>
          <a:p>
            <a:pPr lvl="1"/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Pt</a:t>
            </a:r>
            <a:r>
              <a:rPr lang="en-US" altLang="en-US" sz="1400" baseline="-30000" dirty="0">
                <a:solidFill>
                  <a:schemeClr val="tx1"/>
                </a:solidFill>
                <a:cs typeface="Arial" panose="020B0604020202020204" pitchFamily="34" charset="0"/>
              </a:rPr>
              <a:t>(s)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+ 2 HNO</a:t>
            </a:r>
            <a:r>
              <a:rPr lang="en-US" altLang="en-US" sz="1400" baseline="-250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+ 4 </a:t>
            </a:r>
            <a:r>
              <a:rPr lang="en-US" altLang="en-US" sz="1400" dirty="0" err="1">
                <a:solidFill>
                  <a:schemeClr val="tx1"/>
                </a:solidFill>
                <a:cs typeface="Arial" panose="020B0604020202020204" pitchFamily="34" charset="0"/>
              </a:rPr>
              <a:t>HCl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→ PtCl</a:t>
            </a:r>
            <a:r>
              <a:rPr lang="en-US" altLang="en-US" sz="1400" baseline="-250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+ NO</a:t>
            </a:r>
            <a:r>
              <a:rPr lang="en-US" altLang="en-US" sz="1400" baseline="-30000" dirty="0">
                <a:solidFill>
                  <a:schemeClr val="tx1"/>
                </a:solidFill>
                <a:cs typeface="Arial" panose="020B0604020202020204" pitchFamily="34" charset="0"/>
              </a:rPr>
              <a:t>2(g)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+ NO</a:t>
            </a:r>
            <a:r>
              <a:rPr lang="en-US" altLang="en-US" sz="1400" baseline="-30000" dirty="0">
                <a:solidFill>
                  <a:schemeClr val="tx1"/>
                </a:solidFill>
                <a:cs typeface="Arial" panose="020B0604020202020204" pitchFamily="34" charset="0"/>
              </a:rPr>
              <a:t>(g)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+ 3 H</a:t>
            </a:r>
            <a:r>
              <a:rPr lang="en-US" altLang="en-US" sz="1400" baseline="-300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O</a:t>
            </a:r>
            <a:endParaRPr lang="en-US" altLang="en-US" sz="1400" baseline="-30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r>
              <a:rPr lang="pt-BR" sz="1400" dirty="0">
                <a:solidFill>
                  <a:schemeClr val="tx1"/>
                </a:solidFill>
              </a:rPr>
              <a:t>Sn</a:t>
            </a:r>
            <a:r>
              <a:rPr lang="pt-BR" sz="1400" baseline="-25000" dirty="0">
                <a:solidFill>
                  <a:schemeClr val="tx1"/>
                </a:solidFill>
              </a:rPr>
              <a:t>(s) </a:t>
            </a:r>
            <a:r>
              <a:rPr lang="pt-BR" sz="1400" dirty="0">
                <a:solidFill>
                  <a:schemeClr val="tx1"/>
                </a:solidFill>
              </a:rPr>
              <a:t>+ HCl + 2 HNO</a:t>
            </a:r>
            <a:r>
              <a:rPr lang="pt-BR" sz="1400" baseline="-25000" dirty="0">
                <a:solidFill>
                  <a:schemeClr val="tx1"/>
                </a:solidFill>
              </a:rPr>
              <a:t>3</a:t>
            </a:r>
            <a:r>
              <a:rPr lang="pt-BR" sz="1400" dirty="0">
                <a:solidFill>
                  <a:schemeClr val="tx1"/>
                </a:solidFill>
              </a:rPr>
              <a:t> → SnCl</a:t>
            </a:r>
            <a:r>
              <a:rPr lang="pt-BR" sz="1400" baseline="-25000" dirty="0">
                <a:solidFill>
                  <a:schemeClr val="tx1"/>
                </a:solidFill>
              </a:rPr>
              <a:t>4</a:t>
            </a:r>
            <a:r>
              <a:rPr lang="pt-BR" sz="1400" dirty="0">
                <a:solidFill>
                  <a:schemeClr val="tx1"/>
                </a:solidFill>
              </a:rPr>
              <a:t> + NO</a:t>
            </a:r>
            <a:r>
              <a:rPr lang="pt-BR" sz="1400" baseline="-25000" dirty="0">
                <a:solidFill>
                  <a:schemeClr val="tx1"/>
                </a:solidFill>
              </a:rPr>
              <a:t>2(g)</a:t>
            </a:r>
            <a:r>
              <a:rPr lang="pt-BR" sz="1400" dirty="0">
                <a:solidFill>
                  <a:schemeClr val="tx1"/>
                </a:solidFill>
              </a:rPr>
              <a:t>+ NO</a:t>
            </a:r>
            <a:r>
              <a:rPr lang="pt-BR" sz="1400" baseline="-25000" dirty="0">
                <a:solidFill>
                  <a:schemeClr val="tx1"/>
                </a:solidFill>
              </a:rPr>
              <a:t>(g) </a:t>
            </a:r>
            <a:r>
              <a:rPr lang="pt-BR" sz="1400" dirty="0">
                <a:solidFill>
                  <a:schemeClr val="tx1"/>
                </a:solidFill>
              </a:rPr>
              <a:t>+ 3 H</a:t>
            </a:r>
            <a:r>
              <a:rPr lang="pt-BR" sz="1400" baseline="-25000" dirty="0">
                <a:solidFill>
                  <a:schemeClr val="tx1"/>
                </a:solidFill>
              </a:rPr>
              <a:t>2</a:t>
            </a:r>
            <a:r>
              <a:rPr lang="pt-BR" sz="1400" dirty="0">
                <a:solidFill>
                  <a:schemeClr val="tx1"/>
                </a:solidFill>
              </a:rPr>
              <a:t>O</a:t>
            </a:r>
            <a:endParaRPr lang="pt-BR" sz="1400" baseline="-25000" dirty="0">
              <a:solidFill>
                <a:schemeClr val="tx1"/>
              </a:solidFill>
            </a:endParaRPr>
          </a:p>
          <a:p>
            <a:pPr lvl="1"/>
            <a:r>
              <a:rPr lang="en-US" altLang="en-US" sz="1400" dirty="0">
                <a:solidFill>
                  <a:schemeClr val="tx1"/>
                </a:solidFill>
              </a:rPr>
              <a:t>2 Au</a:t>
            </a:r>
            <a:r>
              <a:rPr lang="en-US" altLang="en-US" sz="1400" baseline="-25000" dirty="0">
                <a:solidFill>
                  <a:schemeClr val="tx1"/>
                </a:solidFill>
              </a:rPr>
              <a:t>(s) </a:t>
            </a:r>
            <a:r>
              <a:rPr lang="en-US" altLang="en-US" sz="1400" dirty="0">
                <a:solidFill>
                  <a:schemeClr val="tx1"/>
                </a:solidFill>
              </a:rPr>
              <a:t>+ 4 HNO</a:t>
            </a:r>
            <a:r>
              <a:rPr lang="en-US" altLang="en-US" sz="1400" baseline="-25000" dirty="0">
                <a:solidFill>
                  <a:schemeClr val="tx1"/>
                </a:solidFill>
              </a:rPr>
              <a:t>3</a:t>
            </a:r>
            <a:r>
              <a:rPr lang="en-US" altLang="en-US" sz="1400" dirty="0">
                <a:solidFill>
                  <a:schemeClr val="tx1"/>
                </a:solidFill>
              </a:rPr>
              <a:t> + 8 </a:t>
            </a:r>
            <a:r>
              <a:rPr lang="en-US" altLang="en-US" sz="1400" dirty="0" err="1">
                <a:solidFill>
                  <a:schemeClr val="tx1"/>
                </a:solidFill>
              </a:rPr>
              <a:t>HCl</a:t>
            </a: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→</a:t>
            </a:r>
            <a:r>
              <a:rPr lang="en-US" altLang="en-US" sz="1400" dirty="0">
                <a:solidFill>
                  <a:schemeClr val="tx1"/>
                </a:solidFill>
              </a:rPr>
              <a:t>  2 HAuCl</a:t>
            </a:r>
            <a:r>
              <a:rPr lang="en-US" altLang="en-US" sz="1400" baseline="-25000" dirty="0">
                <a:solidFill>
                  <a:schemeClr val="tx1"/>
                </a:solidFill>
              </a:rPr>
              <a:t>4</a:t>
            </a:r>
            <a:r>
              <a:rPr lang="en-US" altLang="en-US" sz="1400" dirty="0">
                <a:solidFill>
                  <a:schemeClr val="tx1"/>
                </a:solidFill>
              </a:rPr>
              <a:t> + 3 </a:t>
            </a:r>
            <a:r>
              <a:rPr lang="pt-BR" sz="1400" dirty="0">
                <a:solidFill>
                  <a:schemeClr val="tx1"/>
                </a:solidFill>
              </a:rPr>
              <a:t>NO</a:t>
            </a:r>
            <a:r>
              <a:rPr lang="pt-BR" sz="1400" baseline="-25000" dirty="0">
                <a:solidFill>
                  <a:schemeClr val="tx1"/>
                </a:solidFill>
              </a:rPr>
              <a:t>2(g)</a:t>
            </a:r>
            <a:r>
              <a:rPr lang="pt-BR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>
                <a:solidFill>
                  <a:schemeClr val="tx1"/>
                </a:solidFill>
              </a:rPr>
              <a:t>+ </a:t>
            </a:r>
            <a:r>
              <a:rPr lang="pt-BR" sz="1400" dirty="0">
                <a:solidFill>
                  <a:schemeClr val="tx1"/>
                </a:solidFill>
              </a:rPr>
              <a:t>NO</a:t>
            </a:r>
            <a:r>
              <a:rPr lang="pt-BR" sz="1400" baseline="-25000" dirty="0">
                <a:solidFill>
                  <a:schemeClr val="tx1"/>
                </a:solidFill>
              </a:rPr>
              <a:t>(g)</a:t>
            </a:r>
            <a:r>
              <a:rPr lang="pt-BR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>
                <a:solidFill>
                  <a:schemeClr val="tx1"/>
                </a:solidFill>
              </a:rPr>
              <a:t>+ 5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H</a:t>
            </a:r>
            <a:r>
              <a:rPr lang="en-US" altLang="en-US" sz="1400" baseline="-300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1088479-360C-4519-9C77-9E20FF8F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487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321F71C-D75F-4463-A3B8-525F40B05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3" name="AutoShape 9" descr="{\displaystyle {\ce {&lt;=&gt;&gt;}}}">
            <a:extLst>
              <a:ext uri="{FF2B5EF4-FFF2-40B4-BE49-F238E27FC236}">
                <a16:creationId xmlns:a16="http://schemas.microsoft.com/office/drawing/2014/main" id="{97D8D212-CF6B-4F64-85CC-1612BA2066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0575" y="-110966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AutoShape 10" descr="{\displaystyle {\ce {&lt;=&gt;&gt;}}}">
            <a:extLst>
              <a:ext uri="{FF2B5EF4-FFF2-40B4-BE49-F238E27FC236}">
                <a16:creationId xmlns:a16="http://schemas.microsoft.com/office/drawing/2014/main" id="{09DA2918-9596-45EC-B3E6-B1C4A5AE2C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0575" y="126920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0" name="Reaction between Aqua Regia (nitro-hydrochloric acid) and Zinc PowderTrimTrim">
            <a:hlinkClick r:id="" action="ppaction://media"/>
            <a:extLst>
              <a:ext uri="{FF2B5EF4-FFF2-40B4-BE49-F238E27FC236}">
                <a16:creationId xmlns:a16="http://schemas.microsoft.com/office/drawing/2014/main" id="{1A1D7B0E-F998-4172-9054-328575745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6706" y="2026693"/>
            <a:ext cx="3104761" cy="2328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E800A-F826-4BE9-B16B-EDD5A5DB379B}"/>
              </a:ext>
            </a:extLst>
          </p:cNvPr>
          <p:cNvSpPr txBox="1"/>
          <p:nvPr/>
        </p:nvSpPr>
        <p:spPr>
          <a:xfrm>
            <a:off x="5981116" y="4615766"/>
            <a:ext cx="2372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Aqua regia added to Zn</a:t>
            </a:r>
            <a:r>
              <a:rPr lang="en-US" sz="1200" i="1" baseline="30000" dirty="0"/>
              <a:t>0</a:t>
            </a:r>
            <a:r>
              <a:rPr lang="en-US" sz="1200" i="1" dirty="0"/>
              <a:t> powder</a:t>
            </a:r>
          </a:p>
          <a:p>
            <a:r>
              <a:rPr lang="en-US" sz="1200" i="1" u="sng" dirty="0">
                <a:solidFill>
                  <a:srgbClr val="0082CB"/>
                </a:solidFill>
              </a:rPr>
              <a:t>https://www.youtube.com/channel/UC9XDwNjdmbcC7i_NBKhLptQ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8256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4131-FDCF-48C7-8354-0F613A60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82" y="1019244"/>
            <a:ext cx="7406640" cy="682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Concentrated Nitric Acid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8194F-71F4-4055-8D0B-F0D67DE4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97" y="1966405"/>
            <a:ext cx="5531887" cy="475843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Subject to thermal and light decomposition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Store in a cool dark place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4 HNO</a:t>
            </a:r>
            <a:r>
              <a:rPr lang="en-US" sz="1400" baseline="-25000" dirty="0">
                <a:solidFill>
                  <a:schemeClr val="tx1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→ 2 H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O + 4 NO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(g) + 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(g) </a:t>
            </a:r>
          </a:p>
          <a:p>
            <a:pPr lvl="1"/>
            <a:r>
              <a:rPr lang="pt-BR" sz="1400" dirty="0">
                <a:solidFill>
                  <a:schemeClr val="tx1"/>
                </a:solidFill>
              </a:rPr>
              <a:t>2 HNO</a:t>
            </a:r>
            <a:r>
              <a:rPr lang="pt-BR" sz="1400" baseline="-25000" dirty="0">
                <a:solidFill>
                  <a:schemeClr val="tx1"/>
                </a:solidFill>
              </a:rPr>
              <a:t>3</a:t>
            </a:r>
            <a:r>
              <a:rPr lang="pt-BR" sz="1400" dirty="0">
                <a:solidFill>
                  <a:schemeClr val="tx1"/>
                </a:solidFill>
              </a:rPr>
              <a:t> ⇌  NO</a:t>
            </a:r>
            <a:r>
              <a:rPr lang="pt-BR" sz="1400" baseline="-25000" dirty="0">
                <a:solidFill>
                  <a:schemeClr val="tx1"/>
                </a:solidFill>
              </a:rPr>
              <a:t>2</a:t>
            </a:r>
            <a:r>
              <a:rPr lang="pt-BR" sz="1400" baseline="30000" dirty="0">
                <a:solidFill>
                  <a:schemeClr val="tx1"/>
                </a:solidFill>
              </a:rPr>
              <a:t>+</a:t>
            </a:r>
            <a:r>
              <a:rPr lang="pt-BR" sz="1400" dirty="0">
                <a:solidFill>
                  <a:schemeClr val="tx1"/>
                </a:solidFill>
              </a:rPr>
              <a:t> + NO</a:t>
            </a:r>
            <a:r>
              <a:rPr lang="pt-BR" sz="1400" baseline="-25000" dirty="0">
                <a:solidFill>
                  <a:schemeClr val="tx1"/>
                </a:solidFill>
              </a:rPr>
              <a:t>3</a:t>
            </a:r>
            <a:r>
              <a:rPr lang="pt-BR" sz="1400" baseline="30000" dirty="0">
                <a:solidFill>
                  <a:schemeClr val="tx1"/>
                </a:solidFill>
              </a:rPr>
              <a:t>−</a:t>
            </a:r>
            <a:r>
              <a:rPr lang="pt-BR" sz="1400" dirty="0">
                <a:solidFill>
                  <a:schemeClr val="tx1"/>
                </a:solidFill>
              </a:rPr>
              <a:t> + H</a:t>
            </a:r>
            <a:r>
              <a:rPr lang="pt-BR" sz="1400" baseline="-25000" dirty="0">
                <a:solidFill>
                  <a:schemeClr val="tx1"/>
                </a:solidFill>
              </a:rPr>
              <a:t>2</a:t>
            </a:r>
            <a:r>
              <a:rPr lang="pt-BR" sz="1400" dirty="0">
                <a:solidFill>
                  <a:schemeClr val="tx1"/>
                </a:solidFill>
              </a:rPr>
              <a:t>O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Dissolved NO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altLang="en-US" sz="1400" dirty="0">
                <a:solidFill>
                  <a:schemeClr val="tx1"/>
                </a:solidFill>
              </a:rPr>
              <a:t>(g)</a:t>
            </a:r>
            <a:r>
              <a:rPr lang="en-US" sz="1400" dirty="0">
                <a:solidFill>
                  <a:schemeClr val="tx1"/>
                </a:solidFill>
              </a:rPr>
              <a:t> colors HNO</a:t>
            </a:r>
            <a:r>
              <a:rPr lang="en-US" sz="1400" baseline="-25000" dirty="0">
                <a:solidFill>
                  <a:schemeClr val="tx1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rgbClr val="FFC000"/>
                </a:solidFill>
              </a:rPr>
              <a:t>yellow</a:t>
            </a:r>
            <a:r>
              <a:rPr lang="en-US" sz="1400" dirty="0">
                <a:solidFill>
                  <a:schemeClr val="tx1"/>
                </a:solidFill>
              </a:rPr>
              <a:t> and gives off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rgbClr val="990000"/>
                </a:solidFill>
              </a:rPr>
              <a:t>red-brown vapors </a:t>
            </a:r>
          </a:p>
          <a:p>
            <a:r>
              <a:rPr lang="en-US" sz="1600" dirty="0">
                <a:solidFill>
                  <a:schemeClr val="tx1"/>
                </a:solidFill>
              </a:rPr>
              <a:t>Oxidizing agent reacts with cyanides, carbides, and metallic powders </a:t>
            </a:r>
            <a:r>
              <a:rPr lang="en-US" sz="1600" u="sng" dirty="0">
                <a:solidFill>
                  <a:schemeClr val="tx1"/>
                </a:solidFill>
              </a:rPr>
              <a:t>explosively</a:t>
            </a:r>
            <a:r>
              <a:rPr lang="en-US" sz="1600" dirty="0">
                <a:solidFill>
                  <a:schemeClr val="tx1"/>
                </a:solidFill>
              </a:rPr>
              <a:t> and with organic compounds </a:t>
            </a:r>
            <a:r>
              <a:rPr lang="en-US" sz="1600" u="sng" dirty="0">
                <a:solidFill>
                  <a:schemeClr val="tx1"/>
                </a:solidFill>
              </a:rPr>
              <a:t>violently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altLang="en-US" sz="1400" dirty="0" err="1">
                <a:solidFill>
                  <a:schemeClr val="tx1"/>
                </a:solidFill>
              </a:rPr>
              <a:t>C</a:t>
            </a:r>
            <a:r>
              <a:rPr lang="en-US" altLang="en-US" sz="1400" baseline="-25000" dirty="0" err="1">
                <a:solidFill>
                  <a:schemeClr val="tx1"/>
                </a:solidFill>
              </a:rPr>
              <a:t>x</a:t>
            </a:r>
            <a:r>
              <a:rPr lang="en-US" altLang="en-US" sz="1400" dirty="0">
                <a:solidFill>
                  <a:schemeClr val="tx1"/>
                </a:solidFill>
              </a:rPr>
              <a:t>+ 2 HNO</a:t>
            </a:r>
            <a:r>
              <a:rPr lang="en-US" altLang="en-US" sz="1400" baseline="-30000" dirty="0">
                <a:solidFill>
                  <a:schemeClr val="tx1"/>
                </a:solidFill>
              </a:rPr>
              <a:t>3</a:t>
            </a:r>
            <a:r>
              <a:rPr lang="en-US" altLang="en-US" sz="1400" dirty="0">
                <a:solidFill>
                  <a:schemeClr val="tx1"/>
                </a:solidFill>
              </a:rPr>
              <a:t> → x CO</a:t>
            </a:r>
            <a:r>
              <a:rPr lang="en-US" altLang="en-US" sz="1400" baseline="-30000" dirty="0">
                <a:solidFill>
                  <a:schemeClr val="tx1"/>
                </a:solidFill>
              </a:rPr>
              <a:t>2(g)</a:t>
            </a:r>
            <a:r>
              <a:rPr lang="en-US" altLang="en-US" sz="1400" dirty="0">
                <a:solidFill>
                  <a:schemeClr val="tx1"/>
                </a:solidFill>
              </a:rPr>
              <a:t> + 2 NO</a:t>
            </a:r>
            <a:r>
              <a:rPr lang="en-US" altLang="en-US" sz="1400" baseline="-30000" dirty="0">
                <a:solidFill>
                  <a:schemeClr val="tx1"/>
                </a:solidFill>
              </a:rPr>
              <a:t>2(g)</a:t>
            </a:r>
            <a:r>
              <a:rPr lang="en-US" altLang="en-US" sz="1400" dirty="0">
                <a:solidFill>
                  <a:schemeClr val="tx1"/>
                </a:solidFill>
              </a:rPr>
              <a:t> +  H</a:t>
            </a:r>
            <a:r>
              <a:rPr lang="en-US" altLang="en-US" sz="1400" baseline="-30000" dirty="0">
                <a:solidFill>
                  <a:schemeClr val="tx1"/>
                </a:solidFill>
              </a:rPr>
              <a:t>2</a:t>
            </a:r>
            <a:r>
              <a:rPr lang="en-US" altLang="en-US" sz="1400" dirty="0">
                <a:solidFill>
                  <a:schemeClr val="tx1"/>
                </a:solidFill>
              </a:rPr>
              <a:t>O</a:t>
            </a:r>
          </a:p>
          <a:p>
            <a:pPr lvl="1"/>
            <a:r>
              <a:rPr lang="en-US" altLang="en-US" sz="1400" dirty="0">
                <a:solidFill>
                  <a:schemeClr val="tx1"/>
                </a:solidFill>
              </a:rPr>
              <a:t>Aromatic compounds are easily nitrated via electrophilic aromatic substitution (</a:t>
            </a:r>
            <a:r>
              <a:rPr lang="en-US" altLang="en-US" sz="1400" dirty="0" err="1">
                <a:solidFill>
                  <a:schemeClr val="tx1"/>
                </a:solidFill>
              </a:rPr>
              <a:t>eg.</a:t>
            </a:r>
            <a:r>
              <a:rPr lang="en-US" altLang="en-US" sz="1400" dirty="0">
                <a:solidFill>
                  <a:schemeClr val="tx1"/>
                </a:solidFill>
              </a:rPr>
              <a:t> TNT)</a:t>
            </a:r>
          </a:p>
          <a:p>
            <a:pPr lvl="1"/>
            <a:r>
              <a:rPr lang="en-US" altLang="en-US" sz="1400" dirty="0">
                <a:solidFill>
                  <a:schemeClr val="tx1"/>
                </a:solidFill>
              </a:rPr>
              <a:t>Carbonyl compounds are readily nitrated at the </a:t>
            </a:r>
            <a:r>
              <a:rPr lang="el-GR" altLang="en-US" sz="1400" dirty="0">
                <a:solidFill>
                  <a:schemeClr val="tx1"/>
                </a:solidFill>
              </a:rPr>
              <a:t>α</a:t>
            </a:r>
            <a:r>
              <a:rPr lang="en-US" altLang="en-US" sz="1400" dirty="0">
                <a:solidFill>
                  <a:schemeClr val="tx1"/>
                </a:solidFill>
              </a:rPr>
              <a:t>-position via the enol</a:t>
            </a:r>
            <a:endParaRPr lang="en-US" sz="1400" b="1" dirty="0">
              <a:solidFill>
                <a:schemeClr val="tx1"/>
              </a:solidFill>
            </a:endParaRPr>
          </a:p>
          <a:p>
            <a:pPr lvl="1"/>
            <a:endParaRPr lang="pt-BR" sz="12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thf HNO3TrimTrim">
            <a:hlinkClick r:id="" action="ppaction://media"/>
            <a:extLst>
              <a:ext uri="{FF2B5EF4-FFF2-40B4-BE49-F238E27FC236}">
                <a16:creationId xmlns:a16="http://schemas.microsoft.com/office/drawing/2014/main" id="{49B3287F-79A1-4341-8DC7-BFCD49D77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3346" y="1814814"/>
            <a:ext cx="19431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0D2F7-9B45-4827-A8C3-EDF161E950CE}"/>
              </a:ext>
            </a:extLst>
          </p:cNvPr>
          <p:cNvSpPr txBox="1"/>
          <p:nvPr/>
        </p:nvSpPr>
        <p:spPr>
          <a:xfrm>
            <a:off x="6451394" y="5470004"/>
            <a:ext cx="237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Conc. HNO</a:t>
            </a:r>
            <a:r>
              <a:rPr lang="en-US" sz="1200" i="1" baseline="-25000" dirty="0"/>
              <a:t>3</a:t>
            </a:r>
            <a:r>
              <a:rPr lang="en-US" sz="1200" i="1" dirty="0"/>
              <a:t> and THF</a:t>
            </a:r>
          </a:p>
          <a:p>
            <a:r>
              <a:rPr lang="en-US" sz="1200" i="1" u="sng" dirty="0">
                <a:solidFill>
                  <a:srgbClr val="0082CB"/>
                </a:solidFill>
              </a:rPr>
              <a:t>https://www.youtube.com/channel/UC3_tFLTJfjUrYNCdD-PLbrA</a:t>
            </a:r>
          </a:p>
        </p:txBody>
      </p:sp>
    </p:spTree>
    <p:extLst>
      <p:ext uri="{BB962C8B-B14F-4D97-AF65-F5344CB8AC3E}">
        <p14:creationId xmlns:p14="http://schemas.microsoft.com/office/powerpoint/2010/main" val="29138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241F-BE22-472A-8172-E6AA3B9D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090020"/>
            <a:ext cx="7406640" cy="6013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Corrosive Acids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31EDA-46B3-4B8C-B214-2CAB39C39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00" y="1999138"/>
            <a:ext cx="4899385" cy="4548737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Damage skin, eyes, and respiratory tract.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Acid hydrolysis with proteins (amides) and fats (esters) decomposes living tissue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Only thick butyl rubber gloves can protect from corrosive acids</a:t>
            </a:r>
          </a:p>
          <a:p>
            <a:r>
              <a:rPr lang="en-US" sz="1600" dirty="0">
                <a:solidFill>
                  <a:schemeClr val="tx1"/>
                </a:solidFill>
              </a:rPr>
              <a:t>Conc. HNO</a:t>
            </a:r>
            <a:r>
              <a:rPr lang="en-US" sz="1600" baseline="-25000" dirty="0">
                <a:solidFill>
                  <a:schemeClr val="tx1"/>
                </a:solidFill>
              </a:rPr>
              <a:t>3 </a:t>
            </a:r>
            <a:r>
              <a:rPr lang="en-US" sz="1600" dirty="0">
                <a:solidFill>
                  <a:schemeClr val="tx1"/>
                </a:solidFill>
              </a:rPr>
              <a:t>reacts with keratin staining skin yellow, then orange when neutralized. </a:t>
            </a:r>
          </a:p>
          <a:p>
            <a:r>
              <a:rPr lang="en-US" sz="1600" dirty="0">
                <a:solidFill>
                  <a:schemeClr val="tx1"/>
                </a:solidFill>
              </a:rPr>
              <a:t>Standard first-aid treatment for spills on the skin is irrigation with large quantities of water for 15 min.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Contaminated clothing is removed immediately and the underlying skin is washed thoroughly.</a:t>
            </a:r>
          </a:p>
          <a:p>
            <a:pPr lvl="1"/>
            <a:endParaRPr lang="en-US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How to make Fuming Nitric AcidTrim">
            <a:hlinkClick r:id="" action="ppaction://media"/>
            <a:extLst>
              <a:ext uri="{FF2B5EF4-FFF2-40B4-BE49-F238E27FC236}">
                <a16:creationId xmlns:a16="http://schemas.microsoft.com/office/drawing/2014/main" id="{25652EC3-8265-419D-AC14-6334A7A3F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6373" y="1999138"/>
            <a:ext cx="2841793" cy="1598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F86B2-E350-4AB2-AF32-044CCACB8576}"/>
              </a:ext>
            </a:extLst>
          </p:cNvPr>
          <p:cNvSpPr txBox="1"/>
          <p:nvPr/>
        </p:nvSpPr>
        <p:spPr>
          <a:xfrm>
            <a:off x="5981116" y="3950340"/>
            <a:ext cx="237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Fuming HNO</a:t>
            </a:r>
            <a:r>
              <a:rPr lang="en-US" sz="1200" i="1" baseline="-25000" dirty="0"/>
              <a:t>3</a:t>
            </a:r>
            <a:r>
              <a:rPr lang="en-US" sz="1200" i="1" dirty="0"/>
              <a:t> to lab gloves</a:t>
            </a:r>
          </a:p>
          <a:p>
            <a:r>
              <a:rPr lang="en-US" sz="1200" i="1" u="sng" dirty="0">
                <a:solidFill>
                  <a:srgbClr val="0082CB"/>
                </a:solidFill>
              </a:rPr>
              <a:t>https://www.youtube.com/channel/UCFhXFikryT4aFcLkLw2LBLA</a:t>
            </a:r>
          </a:p>
        </p:txBody>
      </p:sp>
    </p:spTree>
    <p:extLst>
      <p:ext uri="{BB962C8B-B14F-4D97-AF65-F5344CB8AC3E}">
        <p14:creationId xmlns:p14="http://schemas.microsoft.com/office/powerpoint/2010/main" val="1924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59502A-1C28-4676-9CF8-3EA90846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85" y="1027525"/>
            <a:ext cx="7406640" cy="6648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Aqua Regia SOP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44AC-EC5E-40C9-A470-8AC32FD7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00" y="1885094"/>
            <a:ext cx="7970516" cy="4453562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Preparation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Make the minimum amount and use only if necessary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Generate and use exclusively in the hood.</a:t>
            </a:r>
          </a:p>
          <a:p>
            <a:pPr lvl="1"/>
            <a:r>
              <a:rPr lang="en-US" sz="1400" u="sng" dirty="0">
                <a:solidFill>
                  <a:schemeClr val="tx1"/>
                </a:solidFill>
              </a:rPr>
              <a:t>Do not re-use or store.</a:t>
            </a:r>
          </a:p>
          <a:p>
            <a:r>
              <a:rPr lang="en-US" sz="1600" dirty="0">
                <a:solidFill>
                  <a:schemeClr val="tx1"/>
                </a:solidFill>
              </a:rPr>
              <a:t>Use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Carefully pour or pipet into glassware to be cleaned.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Leave vessels in back of hood away from other materials.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Do not mix with or place near bases or organic materials.</a:t>
            </a:r>
          </a:p>
          <a:p>
            <a:pPr lvl="1"/>
            <a:r>
              <a:rPr lang="en-US" sz="1400" u="sng" dirty="0">
                <a:solidFill>
                  <a:schemeClr val="tx1"/>
                </a:solidFill>
              </a:rPr>
              <a:t>Do not cap or seal containers.</a:t>
            </a:r>
          </a:p>
          <a:p>
            <a:pPr lvl="1"/>
            <a:r>
              <a:rPr lang="en-US" sz="1400" u="sng" dirty="0">
                <a:solidFill>
                  <a:schemeClr val="tx1"/>
                </a:solidFill>
              </a:rPr>
              <a:t>Let fully react before disposal.</a:t>
            </a:r>
          </a:p>
          <a:p>
            <a:r>
              <a:rPr lang="en-US" sz="1600" dirty="0">
                <a:solidFill>
                  <a:schemeClr val="tx1"/>
                </a:solidFill>
              </a:rPr>
              <a:t>Disposal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Add spent acid to an empty blown dry glass bottle with a mixed waste label with all contents including heavy metals listed and spelled out.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Or use saved concentrated </a:t>
            </a:r>
            <a:r>
              <a:rPr lang="en-US" sz="1200" dirty="0" err="1">
                <a:solidFill>
                  <a:schemeClr val="tx1"/>
                </a:solidFill>
              </a:rPr>
              <a:t>HCl</a:t>
            </a:r>
            <a:r>
              <a:rPr lang="en-US" sz="1200" dirty="0">
                <a:solidFill>
                  <a:schemeClr val="tx1"/>
                </a:solidFill>
              </a:rPr>
              <a:t> glass bottles to prevent any incompatibility.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Store in the corrosives or waste cabinets in a secondary container.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Do not fully tighten the cap immediately upon addition or when in doubt.</a:t>
            </a:r>
            <a:endParaRPr lang="en-US" sz="16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71578A-35CF-436A-B715-333EF04FC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8237"/>
          <a:stretch/>
        </p:blipFill>
        <p:spPr>
          <a:xfrm>
            <a:off x="6449626" y="2348722"/>
            <a:ext cx="1302359" cy="18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02766"/>
      </p:ext>
    </p:extLst>
  </p:cSld>
  <p:clrMapOvr>
    <a:masterClrMapping/>
  </p:clrMapOvr>
</p:sld>
</file>

<file path=ppt/theme/theme1.xml><?xml version="1.0" encoding="utf-8"?>
<a:theme xmlns:a="http://schemas.openxmlformats.org/drawingml/2006/main" name="Safety -Moment -Template">
  <a:themeElements>
    <a:clrScheme name="Custom 2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7F7F7F"/>
      </a:accent1>
      <a:accent2>
        <a:srgbClr val="00206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fety -Moment -Template" id="{0F7AC10F-FCE9-4F88-9A52-29D6A956B3AC}" vid="{A936655B-3620-4CA9-B08D-D2C35686BE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Safety -Moment -Template</Template>
  <TotalTime>1261</TotalTime>
  <Words>556</Words>
  <Application>Microsoft Office PowerPoint</Application>
  <PresentationFormat>On-screen Show (4:3)</PresentationFormat>
  <Paragraphs>86</Paragraphs>
  <Slides>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Lucida Calligraphy</vt:lpstr>
      <vt:lpstr>Safety -Moment -Template</vt:lpstr>
      <vt:lpstr>Aqua Regia  and Nitric acid  Safety</vt:lpstr>
      <vt:lpstr>NFPA 704 </vt:lpstr>
      <vt:lpstr>Aqua Regia</vt:lpstr>
      <vt:lpstr>Concentrated Nitric Acid</vt:lpstr>
      <vt:lpstr>Corrosive Acids</vt:lpstr>
      <vt:lpstr>Aqua Regia SOP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 Regia  and Nitric acid Safety</dc:title>
  <dc:creator>Szewczyk, Suzanne</dc:creator>
  <cp:lastModifiedBy>Szewczyk, Suzanne</cp:lastModifiedBy>
  <cp:revision>70</cp:revision>
  <dcterms:created xsi:type="dcterms:W3CDTF">2017-09-12T16:05:19Z</dcterms:created>
  <dcterms:modified xsi:type="dcterms:W3CDTF">2018-02-21T21:11:23Z</dcterms:modified>
</cp:coreProperties>
</file>