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63" r:id="rId4"/>
    <p:sldId id="264" r:id="rId5"/>
    <p:sldId id="261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484"/>
    <a:srgbClr val="E80188"/>
    <a:srgbClr val="3B7B1D"/>
    <a:srgbClr val="D42E12"/>
    <a:srgbClr val="DDDDDD"/>
    <a:srgbClr val="F5E326"/>
    <a:srgbClr val="E2E2E2"/>
    <a:srgbClr val="6B1D6C"/>
    <a:srgbClr val="FBFBFB"/>
    <a:srgbClr val="9B1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0734A-EB6F-4546-955E-70F8AC4E3E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81BC8-E842-47E7-B304-C713A3B3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6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denosine_Triphosphat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Histotoxic_hypoxia#cite_note-:0-2" TargetMode="External"/><Relationship Id="rId4" Type="http://schemas.openxmlformats.org/officeDocument/2006/relationships/hyperlink" Target="https://en.wikipedia.org/wiki/Mitochondri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81BC8-E842-47E7-B304-C713A3B367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6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the inability of cells to take up or use oxygen from the bloodstream. a reduction in </a:t>
            </a:r>
            <a:r>
              <a:rPr lang="en-US" dirty="0">
                <a:hlinkClick r:id="rId3" tooltip="Adenosine Triphosphate"/>
              </a:rPr>
              <a:t>ATP</a:t>
            </a:r>
            <a:r>
              <a:rPr lang="en-US" dirty="0"/>
              <a:t> production by the </a:t>
            </a:r>
            <a:r>
              <a:rPr lang="en-US" dirty="0">
                <a:hlinkClick r:id="rId4" tooltip="Mitochondria"/>
              </a:rPr>
              <a:t>mitochondria</a:t>
            </a:r>
            <a:r>
              <a:rPr lang="en-US" dirty="0"/>
              <a:t> due to a defect in the cellular usage of oxygen.</a:t>
            </a:r>
            <a:r>
              <a:rPr lang="en-US" baseline="30000" dirty="0">
                <a:hlinkClick r:id="rId5"/>
              </a:rPr>
              <a:t>[2]</a:t>
            </a:r>
            <a:r>
              <a:rPr lang="en-US" dirty="0"/>
              <a:t>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81BC8-E842-47E7-B304-C713A3B36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9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9B8E91-450E-4CF1-9F96-D30743888B1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3A8F-5CC8-4EFF-82DC-9DC96034004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B4C68-56B2-4887-BEF1-29220D815381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64765-8432-4EF6-B39F-CFA604A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C686F-A259-4778-B7D5-33B41DB8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FD825-7158-4112-AFDE-2BBAD609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CDE5B73A-A00F-40A0-83D9-720A5316ED93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06B3A1E-B902-47C6-BBC9-904EFFA1E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CEEF300B-8331-4E59-9C86-C2DFE85DD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7197B0C1-6678-4D12-B429-E300FDAA711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EF53B47A-4FBE-44A0-B5DB-80D6A8FFA662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646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C297-158C-4A9B-B0DC-E2663E0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EA508-B878-4244-80B7-65D0F88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C48E-AEA6-49C5-A2B9-001E9210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0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DE62-F69A-47B7-9943-9941575E6255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88177-14F5-4DBC-B13A-A03CE067AF34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BED5A0-2373-4461-82CB-4405287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CDDEB7-D66B-42E9-9746-AC5E1AB3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20492D-8D8A-4D65-A2FF-8B10EFD0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0B04-C41F-47E4-A4B1-0D65EBB7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8C4D6-FAD7-48F8-8A63-7CF42BF8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E4D8-5A3A-4F41-9F46-BF49EE0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9D78980A-3ABC-4B1F-B530-EC96C7A0BB07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5DCBA87A-4CD9-4BA0-B88F-81EAE8F1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8C4603D7-0057-4403-8510-EA240742C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F0FB82C-130F-4F55-839C-E552BEE563BB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D741EC97-AD55-4F13-A46C-B19C7E786B7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524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844339-2FBD-4D9D-B29B-23188A4E665F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90164-A8B9-4019-99FE-13D9F5BCD539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CFC637-4EE6-4C41-8567-F36C7573A296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C983D3-0AE5-47BF-933F-6508686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3E308-83CF-4AB0-9A8D-1C987D75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70D1F0-6099-439D-80C1-1B182F3E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2A0CD274-FEAD-4D63-AB79-F9E3AEC8743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268EF8B6-B3CC-4039-B90B-8B312EDCC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7014464A-61DE-4255-AE93-32637B2E8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69BB3136-CE05-42A8-BA89-CC51BD11E8C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E1D92C-6A6F-42AE-A3AD-892B3D4F971D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248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1316ED-DADB-4B0F-881B-749D798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0BFD76-6C90-48EE-A8D6-6CFEC79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610CF-7388-4C52-99ED-303DF3CB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247F517-545F-4D73-9B7C-B021997722EC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FB9BB795-A6CB-4EA1-BCED-6EDC6C016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id="{CC7D1A2D-A1E2-48DA-A076-4D17FCBA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A2C4BB79-1B86-4F03-9DDE-81D4EF51257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338091FB-7AE7-4202-B4B7-031126CDCCA4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179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3C6C92-D42F-4185-BF84-7B2AD51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305DA-61A4-4E1B-9DDC-D07EBF87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C55BD-1CB2-4C5A-B638-DD6733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B30AB16A-0300-4836-94B0-AABD4229797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8979D84A-12D4-43AB-BBFC-E7D7F8CFF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CBA011E9-4235-42D6-86FE-EC78AA360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C4D610B5-1FB3-4052-A6EB-429989A75C39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0C8EF11C-E5CE-4F8D-AF53-6E0ED59B2DF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891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A9B735-EAD5-467F-8ADE-34672561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0CE6FC-E47B-4DF6-B1BE-7DF0C169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98195-FD4E-42EE-88D0-93D88109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5264B6BD-F9EF-49E1-B182-E5D1513A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E667A8-98A3-426D-AA84-531CFFEF6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BB640932-8949-414A-AA65-3A66222BB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61954398-D737-40FF-B396-CB49018655C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93DBA2E7-9B08-4AE3-8C9E-C02B872744BE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6619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1F3A7-1DD2-4DF4-97F0-3060E9D93A32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74CD6-461A-429D-9462-E6C022F9CF7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838EB7-82D8-44E0-A35F-6D238748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1CBF965-D123-493A-BC4A-BACA0943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DA680A2-8BCE-42E2-95B9-5738ACA0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1418450D-7A28-453E-B8FD-484CE5FB0A9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E72A53CD-0DC1-43B9-B1C9-17CF5AF1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E6553B0-BAEE-4974-B498-44E4290EA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A2601DCE-6084-4340-B381-64D833104BCF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2D9451A4-AEF3-4A27-A1DA-7E5C88FE6C5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981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0A754-D33D-4BD2-9B16-4CBA6482553E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1716-0858-43A3-95F0-7BBF1808FF78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5A4CB18-CBB5-483D-9E24-B28133B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AD93B2-9FDF-4963-B44E-EC03A0DF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B158209-36C7-4202-9AC0-818A019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6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8EFEF-BA56-4C8A-A7D3-C88B70747F83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F2D50-8EFB-41E4-97AD-0C163653373F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AA6B9-4287-4CD3-A943-C479EE56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42D96F4-7108-41F1-92E7-6F5B58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29D2A3-34E4-439B-AA05-3C80386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9AB383AB-6D69-4F29-88B2-43536CDD82DF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A95DED74-7ACA-4A89-87B9-72045D169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3EC3021D-9F37-4BA6-B055-827DFA922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2A4D3E4-1E42-48B4-B4AF-F5BA8A225A0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224BD9-B0F9-4EA5-9A4F-4998A5444A6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408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02342-17B0-4970-ABBC-93F80B1CC2EC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9CA6A-79FD-4601-AD52-0A4E674A9AAB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2FB8D-8269-4E9E-9B70-32B5D432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C69419-63FC-4165-8635-17A104CF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01CD-95FC-43A4-A248-4D20CB981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766942A7-9D60-4017-89AE-5E188D70BA8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E130-1CC8-4B85-939F-35FCD751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9EA0-CD7C-42A5-806F-760A292C9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EDCBE264-2E7F-471F-AA4A-E485EA0D671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32930-9823-4B22-8AA5-F2450CAEF00E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">
            <a:extLst>
              <a:ext uri="{FF2B5EF4-FFF2-40B4-BE49-F238E27FC236}">
                <a16:creationId xmlns:a16="http://schemas.microsoft.com/office/drawing/2014/main" id="{E9E7902F-ACF1-47F7-A21D-01D4E262F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4769DF81-216F-42CA-A1B7-FF92E868D3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E56938-F634-41AE-BAFE-C1D5E5DA9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330C69CE-F07C-4094-8B50-FE97A9D977E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BDFC8C9E-11FE-496F-98B3-3A4F4EF772A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287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.serlo.org/chemie/was-ist-chemie/chemische-gefahrensymbole-und-piktogramm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http://patymsnutritionworld.blogspot.com/2011/06/its-cracking-almond-nuts-tim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1.com/CQ/ionbunk.html" TargetMode="External"/><Relationship Id="rId7" Type="http://schemas.openxmlformats.org/officeDocument/2006/relationships/hyperlink" Target="https://en.wikipedia.org/wiki/Dust_mask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hyperlink" Target="http://roguemedic.com/2013/07/apparent-dna-transfer-by-paramedics-leads-to-wrongful-imprisonment/" TargetMode="Externa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29AE1-6558-41D1-83AC-BDEF517FA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0697" y="2821684"/>
            <a:ext cx="3642449" cy="1311547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Cyanides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0C419-2E4F-430F-9C65-D4AC7050D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4" y="4469167"/>
            <a:ext cx="6505070" cy="18436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Safety and Waste Management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804C76-B691-48A7-B02A-7E8A612774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36951" y="950234"/>
            <a:ext cx="1606535" cy="160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0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AC04-9029-464A-9E8C-AEF79E15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158" y="1453229"/>
            <a:ext cx="5738190" cy="842160"/>
          </a:xfrm>
        </p:spPr>
        <p:txBody>
          <a:bodyPr>
            <a:normAutofit fontScale="90000"/>
          </a:bodyPr>
          <a:lstStyle/>
          <a:p>
            <a:r>
              <a:rPr lang="en-US" sz="4000" spc="0" dirty="0">
                <a:solidFill>
                  <a:schemeClr val="tx1"/>
                </a:solidFill>
              </a:rPr>
              <a:t>HCN producing materials</a:t>
            </a:r>
            <a:br>
              <a:rPr lang="en-US" dirty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B5DD8-66D1-43C6-BAEA-187A141CD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288" y="1771606"/>
            <a:ext cx="5073462" cy="5196689"/>
          </a:xfrm>
        </p:spPr>
        <p:txBody>
          <a:bodyPr>
            <a:normAutofit/>
          </a:bodyPr>
          <a:lstStyle/>
          <a:p>
            <a:r>
              <a:rPr lang="en-US" sz="1600" dirty="0"/>
              <a:t>Benzyl cyanides (</a:t>
            </a:r>
            <a:r>
              <a:rPr lang="en-US" sz="1600" dirty="0" err="1"/>
              <a:t>phenylacetonitrile</a:t>
            </a:r>
            <a:r>
              <a:rPr lang="en-US" sz="1600" dirty="0"/>
              <a:t>)</a:t>
            </a:r>
          </a:p>
          <a:p>
            <a:pPr lvl="1"/>
            <a:r>
              <a:rPr lang="en-US" sz="1200" dirty="0"/>
              <a:t>Readily hydrolyzed under acidic conditions (restricted)</a:t>
            </a:r>
          </a:p>
          <a:p>
            <a:pPr lvl="1"/>
            <a:r>
              <a:rPr lang="en-US" sz="1200" dirty="0"/>
              <a:t>Found in plant sources – cyanogenic glycosides</a:t>
            </a:r>
          </a:p>
          <a:p>
            <a:r>
              <a:rPr lang="en-US" sz="1600" dirty="0"/>
              <a:t>Cyanide Salts</a:t>
            </a:r>
            <a:r>
              <a:rPr lang="en-US" sz="1600" dirty="0">
                <a:solidFill>
                  <a:schemeClr val="tx1"/>
                </a:solidFill>
              </a:rPr>
              <a:t>: HCN </a:t>
            </a:r>
            <a:r>
              <a:rPr lang="en-US" sz="1600" dirty="0" err="1">
                <a:solidFill>
                  <a:schemeClr val="tx1"/>
                </a:solidFill>
              </a:rPr>
              <a:t>pk</a:t>
            </a:r>
            <a:r>
              <a:rPr lang="en-US" sz="1600" baseline="-25000" dirty="0" err="1">
                <a:solidFill>
                  <a:schemeClr val="tx1"/>
                </a:solidFill>
              </a:rPr>
              <a:t>a</a:t>
            </a:r>
            <a:r>
              <a:rPr lang="en-US" sz="1600" dirty="0">
                <a:solidFill>
                  <a:schemeClr val="tx1"/>
                </a:solidFill>
              </a:rPr>
              <a:t>~ 11 </a:t>
            </a:r>
          </a:p>
          <a:p>
            <a:pPr lvl="1"/>
            <a:r>
              <a:rPr lang="en-US" sz="1200" dirty="0"/>
              <a:t>KCN, </a:t>
            </a:r>
            <a:r>
              <a:rPr lang="en-US" sz="1200" dirty="0" err="1"/>
              <a:t>NaCN</a:t>
            </a:r>
            <a:r>
              <a:rPr lang="en-US" sz="1200" dirty="0"/>
              <a:t>, </a:t>
            </a:r>
            <a:r>
              <a:rPr lang="en-US" sz="1200" dirty="0" err="1"/>
              <a:t>LiCN</a:t>
            </a:r>
            <a:r>
              <a:rPr lang="en-US" sz="1200" dirty="0"/>
              <a:t>, MgCN</a:t>
            </a:r>
            <a:r>
              <a:rPr lang="en-US" sz="1200" baseline="-25000" dirty="0"/>
              <a:t>2</a:t>
            </a:r>
            <a:r>
              <a:rPr lang="en-US" sz="1200" dirty="0"/>
              <a:t>, </a:t>
            </a:r>
            <a:r>
              <a:rPr lang="en-US" sz="1200" dirty="0" err="1"/>
              <a:t>CuCN</a:t>
            </a:r>
            <a:r>
              <a:rPr lang="en-US" sz="1200" dirty="0"/>
              <a:t>, </a:t>
            </a:r>
            <a:r>
              <a:rPr lang="en-US" sz="1200" dirty="0" err="1"/>
              <a:t>AgCN</a:t>
            </a:r>
            <a:r>
              <a:rPr lang="en-US" sz="1200" dirty="0"/>
              <a:t>, NR</a:t>
            </a:r>
            <a:r>
              <a:rPr lang="en-US" sz="1200" baseline="-25000" dirty="0"/>
              <a:t>4</a:t>
            </a:r>
            <a:r>
              <a:rPr lang="en-US" sz="1200" dirty="0"/>
              <a:t>CN, ZnCN</a:t>
            </a:r>
            <a:r>
              <a:rPr lang="en-US" sz="1200" baseline="-25000" dirty="0"/>
              <a:t>2</a:t>
            </a:r>
          </a:p>
          <a:p>
            <a:pPr lvl="1"/>
            <a:r>
              <a:rPr lang="en-US" sz="1200" dirty="0"/>
              <a:t>Incompatible with all acids and strong oxidants</a:t>
            </a:r>
          </a:p>
          <a:p>
            <a:pPr lvl="1"/>
            <a:r>
              <a:rPr lang="en-US" sz="1200" dirty="0"/>
              <a:t>Stored in a dry place away from other materials.</a:t>
            </a:r>
          </a:p>
          <a:p>
            <a:r>
              <a:rPr lang="en-US" sz="1600" dirty="0"/>
              <a:t>Cyanogens</a:t>
            </a:r>
          </a:p>
          <a:p>
            <a:pPr lvl="1"/>
            <a:r>
              <a:rPr lang="en-US" sz="1200" dirty="0"/>
              <a:t>(CN)</a:t>
            </a:r>
            <a:r>
              <a:rPr lang="en-US" sz="1200" baseline="-25000" dirty="0"/>
              <a:t>2</a:t>
            </a:r>
            <a:r>
              <a:rPr lang="en-US" sz="1200" dirty="0"/>
              <a:t> undergoes reduction to cyanide</a:t>
            </a:r>
          </a:p>
          <a:p>
            <a:pPr lvl="1"/>
            <a:r>
              <a:rPr lang="en-US" sz="1200" dirty="0"/>
              <a:t>Volatile cyanogen bromide (Br-CN) undergoes substitution with water. </a:t>
            </a:r>
          </a:p>
          <a:p>
            <a:r>
              <a:rPr lang="pt-BR" sz="1600" dirty="0"/>
              <a:t>Decomposition of ferricyanides and ferrocyanides</a:t>
            </a:r>
          </a:p>
          <a:p>
            <a:pPr lvl="1"/>
            <a:r>
              <a:rPr lang="pt-BR" sz="1200" dirty="0"/>
              <a:t>Water, acids, over time</a:t>
            </a:r>
          </a:p>
          <a:p>
            <a:pPr lvl="1"/>
            <a:r>
              <a:rPr lang="en-US" sz="1200" dirty="0"/>
              <a:t>6 </a:t>
            </a:r>
            <a:r>
              <a:rPr lang="en-US" sz="1200" dirty="0" err="1"/>
              <a:t>HCl</a:t>
            </a:r>
            <a:r>
              <a:rPr lang="en-US" sz="1200" dirty="0"/>
              <a:t> + K</a:t>
            </a:r>
            <a:r>
              <a:rPr lang="en-US" sz="1200" baseline="-25000" dirty="0"/>
              <a:t>3</a:t>
            </a:r>
            <a:r>
              <a:rPr lang="en-US" sz="1200" dirty="0"/>
              <a:t>[Fe(CN)</a:t>
            </a:r>
            <a:r>
              <a:rPr lang="en-US" sz="1200" baseline="-25000" dirty="0"/>
              <a:t>6</a:t>
            </a:r>
            <a:r>
              <a:rPr lang="en-US" sz="1200" dirty="0"/>
              <a:t>] </a:t>
            </a:r>
            <a:r>
              <a:rPr lang="en-US" sz="1200" dirty="0">
                <a:solidFill>
                  <a:schemeClr val="tx1"/>
                </a:solidFill>
              </a:rPr>
              <a:t>→ 6 HCN + FeCl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r>
              <a:rPr lang="en-US" sz="1200" dirty="0">
                <a:solidFill>
                  <a:schemeClr val="tx1"/>
                </a:solidFill>
              </a:rPr>
              <a:t> + 3 </a:t>
            </a:r>
            <a:r>
              <a:rPr lang="en-US" sz="1200" dirty="0" err="1">
                <a:solidFill>
                  <a:schemeClr val="tx1"/>
                </a:solidFill>
              </a:rPr>
              <a:t>KCl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600" dirty="0"/>
              <a:t>Combustion under O</a:t>
            </a:r>
            <a:r>
              <a:rPr lang="en-US" sz="1600" baseline="-25000" dirty="0"/>
              <a:t>2 </a:t>
            </a:r>
            <a:r>
              <a:rPr lang="en-US" sz="1600" dirty="0"/>
              <a:t>deficiency</a:t>
            </a:r>
          </a:p>
          <a:p>
            <a:pPr lvl="1"/>
            <a:r>
              <a:rPr lang="en-US" sz="1200" dirty="0"/>
              <a:t>Plastics derived from PAN - synthetic wool/furs and fabrics, “carbon fibers.”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B6B5007-7D41-455D-A445-6BBE69A615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66983"/>
              </p:ext>
            </p:extLst>
          </p:nvPr>
        </p:nvGraphicFramePr>
        <p:xfrm>
          <a:off x="6762750" y="4252913"/>
          <a:ext cx="106203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S ChemDraw Drawing" r:id="rId3" imgW="1061853" imgH="1086594" progId="ChemDraw.Document.6.0">
                  <p:embed/>
                </p:oleObj>
              </mc:Choice>
              <mc:Fallback>
                <p:oleObj name="CS ChemDraw Drawing" r:id="rId3" imgW="1061853" imgH="10865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62750" y="4252913"/>
                        <a:ext cx="1062038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600B36C-5E44-47D0-9C73-E1EFC4A907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053305"/>
              </p:ext>
            </p:extLst>
          </p:nvPr>
        </p:nvGraphicFramePr>
        <p:xfrm>
          <a:off x="6164263" y="2170113"/>
          <a:ext cx="2255837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5" imgW="2255360" imgH="1435395" progId="ChemDraw.Document.6.0">
                  <p:embed/>
                </p:oleObj>
              </mc:Choice>
              <mc:Fallback>
                <p:oleObj name="CS ChemDraw Drawing" r:id="rId5" imgW="2255360" imgH="14353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64263" y="2170113"/>
                        <a:ext cx="2255837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019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B34D-947A-41BC-91EA-14BEF41F9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369" y="992746"/>
            <a:ext cx="7543800" cy="679813"/>
          </a:xfrm>
        </p:spPr>
        <p:txBody>
          <a:bodyPr>
            <a:normAutofit/>
          </a:bodyPr>
          <a:lstStyle/>
          <a:p>
            <a:r>
              <a:rPr lang="en-US" sz="3600" spc="0" dirty="0">
                <a:solidFill>
                  <a:schemeClr val="tx1"/>
                </a:solidFill>
              </a:rPr>
              <a:t>Cyanide Toxicity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DA3D576-D054-4900-A219-70BD997DF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98" y="2362530"/>
            <a:ext cx="6175925" cy="40233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Cyanide salts such as KCN are hydrolyzed to HCN by stomach acid.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LD</a:t>
            </a:r>
            <a:r>
              <a:rPr lang="en-US" sz="1200" baseline="-25000" dirty="0"/>
              <a:t>50</a:t>
            </a:r>
            <a:r>
              <a:rPr lang="en-US" sz="1200" dirty="0"/>
              <a:t>= 3-8 mg/Kg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Blood concentration: &gt;3 mg/L death (~15 mg).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Cyanide inhibits cytochrome oxidase enzyme preventing cells from using oxygen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Exposure Symptoms: dizziness, headache, nausea and vomiting, rapid heart rate and breathing. Low blood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Fatality cause by loss of consciousness and respiratory failure followed by convulsions.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477B1A-BF96-469E-AFCB-104C8D760307}"/>
              </a:ext>
            </a:extLst>
          </p:cNvPr>
          <p:cNvSpPr/>
          <p:nvPr/>
        </p:nvSpPr>
        <p:spPr>
          <a:xfrm>
            <a:off x="-4422" y="6459119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Compound Interest: http://www.compoundchem.com/2015/02/26/cyanide/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4C779EA-7736-4B3E-8A85-C6B8755026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588466"/>
              </p:ext>
            </p:extLst>
          </p:nvPr>
        </p:nvGraphicFramePr>
        <p:xfrm>
          <a:off x="6625431" y="2049080"/>
          <a:ext cx="183673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S ChemDraw Drawing" r:id="rId4" imgW="1835981" imgH="1775106" progId="ChemDraw.Document.6.0">
                  <p:embed/>
                </p:oleObj>
              </mc:Choice>
              <mc:Fallback>
                <p:oleObj name="CS ChemDraw Drawing" r:id="rId4" imgW="1835981" imgH="17751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5431" y="2049080"/>
                        <a:ext cx="1836738" cy="177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A21AE2B-D8BE-4F49-B97F-79F6310AE84C}"/>
              </a:ext>
            </a:extLst>
          </p:cNvPr>
          <p:cNvSpPr/>
          <p:nvPr/>
        </p:nvSpPr>
        <p:spPr>
          <a:xfrm>
            <a:off x="6625431" y="5255580"/>
            <a:ext cx="21750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~40% of people can smell the bitter almond scent of cyanide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F925C0-1BE5-40FB-A0CB-25EF6F388A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733674" y="4183959"/>
            <a:ext cx="1620251" cy="108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3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A46F2-E28D-4A23-A2EF-720B89B2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781" y="947649"/>
            <a:ext cx="7543800" cy="810676"/>
          </a:xfrm>
        </p:spPr>
        <p:txBody>
          <a:bodyPr>
            <a:normAutofit/>
          </a:bodyPr>
          <a:lstStyle/>
          <a:p>
            <a:r>
              <a:rPr lang="en-US" sz="3600" dirty="0"/>
              <a:t>Response and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34C8D-E4E7-4A47-B1C1-4070D4AD7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2103187"/>
            <a:ext cx="4832116" cy="40233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Speed is critical. Avoid mouth-to-mouth resuscitation and contact with vomit. 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Supplemental O</a:t>
            </a:r>
            <a:r>
              <a:rPr lang="en-US" sz="1200" baseline="-25000" dirty="0"/>
              <a:t>2</a:t>
            </a:r>
            <a:r>
              <a:rPr lang="en-US" sz="1200" dirty="0"/>
              <a:t> to prevent histotoxic hypoxia.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Cyanide has a short half life and is converted to  </a:t>
            </a:r>
            <a:r>
              <a:rPr lang="en-US" sz="1400" dirty="0">
                <a:sym typeface="Wingdings" panose="05000000000000000000" pitchFamily="2" charset="2"/>
              </a:rPr>
              <a:t>thiocyanate </a:t>
            </a:r>
            <a:r>
              <a:rPr lang="en-US" sz="1400" dirty="0"/>
              <a:t>in the body. 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Not much can be done to detect cyanide poising in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Hydroxocobalamin</a:t>
            </a:r>
            <a:r>
              <a:rPr lang="en-US" sz="1400" i="1" dirty="0"/>
              <a:t> (</a:t>
            </a:r>
            <a:r>
              <a:rPr lang="en-US" sz="1400" i="1" dirty="0" err="1"/>
              <a:t>Cyanokit</a:t>
            </a:r>
            <a:r>
              <a:rPr lang="en-US" sz="1400" i="1" dirty="0"/>
              <a:t>) </a:t>
            </a:r>
            <a:r>
              <a:rPr lang="en-US" sz="1400" dirty="0"/>
              <a:t>antidote is administered by a medical professional via IV and converts cyanide to harmless cyanocobalamin.</a:t>
            </a:r>
            <a:endParaRPr lang="en-US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Antidotes are in short supply do to abuse of amyl nitrite, short shelf lives, slow reaction time, route of administration, and high cost. </a:t>
            </a:r>
          </a:p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FFD465-4A94-4724-A2FA-0D84E6C77D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232195"/>
              </p:ext>
            </p:extLst>
          </p:nvPr>
        </p:nvGraphicFramePr>
        <p:xfrm>
          <a:off x="5246688" y="1887538"/>
          <a:ext cx="356711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CS ChemDraw Drawing" r:id="rId3" imgW="3567596" imgH="802864" progId="ChemDraw.Document.6.0">
                  <p:embed/>
                </p:oleObj>
              </mc:Choice>
              <mc:Fallback>
                <p:oleObj name="CS ChemDraw Drawing" r:id="rId3" imgW="3567596" imgH="8028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6688" y="1887538"/>
                        <a:ext cx="3567112" cy="80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E233447-6960-44E6-942D-901E2CBDD4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976804"/>
              </p:ext>
            </p:extLst>
          </p:nvPr>
        </p:nvGraphicFramePr>
        <p:xfrm>
          <a:off x="5767388" y="2879725"/>
          <a:ext cx="26066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CS ChemDraw Drawing" r:id="rId5" imgW="2607237" imgH="920088" progId="ChemDraw.Document.6.0">
                  <p:embed/>
                </p:oleObj>
              </mc:Choice>
              <mc:Fallback>
                <p:oleObj name="CS ChemDraw Drawing" r:id="rId5" imgW="2607237" imgH="92008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67388" y="2879725"/>
                        <a:ext cx="2606675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8E9129-F753-487A-8D92-7BFF1C34C9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454622"/>
              </p:ext>
            </p:extLst>
          </p:nvPr>
        </p:nvGraphicFramePr>
        <p:xfrm>
          <a:off x="6017418" y="3957539"/>
          <a:ext cx="2443163" cy="234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CS ChemDraw Drawing" r:id="rId7" imgW="2443028" imgH="2342087" progId="ChemDraw.Document.6.0">
                  <p:embed/>
                </p:oleObj>
              </mc:Choice>
              <mc:Fallback>
                <p:oleObj name="CS ChemDraw Drawing" r:id="rId7" imgW="2443028" imgH="234208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7418" y="3957539"/>
                        <a:ext cx="2443163" cy="2341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418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AC3B8-04FE-4212-95E8-9584311C2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48" y="2154239"/>
            <a:ext cx="6056370" cy="67765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Transport cyanides in a secondary container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Use, weigh and workup exclusively in the hood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Wear a mask if massing solids outside the hood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Double glove when handling and change gloves after clean-up.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Workup reactions with a basic solution; pH 10+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Do not quench with acids, water/brine, concentration on the rotovap… etc. no matter what the procedure says.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Use basic dilute bleach (~10%) for cleaning contaminated materials and equipment.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KCN +</a:t>
            </a:r>
            <a:r>
              <a:rPr lang="en-US" sz="1200" dirty="0" err="1"/>
              <a:t>NaOCl</a:t>
            </a:r>
            <a:r>
              <a:rPr lang="en-US" sz="1200" dirty="0"/>
              <a:t> </a:t>
            </a:r>
            <a:r>
              <a:rPr lang="en-US" sz="1200" dirty="0">
                <a:sym typeface="Wingdings" panose="05000000000000000000" pitchFamily="2" charset="2"/>
              </a:rPr>
              <a:t> KOCN +</a:t>
            </a:r>
            <a:r>
              <a:rPr lang="en-US" sz="1200" dirty="0" err="1">
                <a:sym typeface="Wingdings" panose="05000000000000000000" pitchFamily="2" charset="2"/>
              </a:rPr>
              <a:t>NaCl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Waste and empty reagent bottles must be disposed of separately as hazardous waste.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Leave for pick up – do  not dispose with regular garbage or recycling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Collect all cyanides from cleaning, workup solutions and solid waste in a plastic bottle with a highly basic solution of KOH.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777AF9F-8956-4E3F-9AE2-994AD2ECAEFD}"/>
              </a:ext>
            </a:extLst>
          </p:cNvPr>
          <p:cNvSpPr txBox="1">
            <a:spLocks/>
          </p:cNvSpPr>
          <p:nvPr/>
        </p:nvSpPr>
        <p:spPr>
          <a:xfrm>
            <a:off x="706954" y="898919"/>
            <a:ext cx="7543800" cy="8106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pc="0" dirty="0">
                <a:solidFill>
                  <a:schemeClr val="tx1"/>
                </a:solidFill>
              </a:rPr>
              <a:t>Safe Handling, Cleanup, and Disposal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E7C95A-32EE-4978-AD40-3C3CC9528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35313" y="4699398"/>
            <a:ext cx="1073151" cy="12425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7DF632-E625-43F8-9C13-2478FF8F6B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043390" y="1927098"/>
            <a:ext cx="1000819" cy="8923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0EC5866-6984-4E24-9CD5-01215C5B33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043390" y="3254501"/>
            <a:ext cx="1207364" cy="90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33264"/>
      </p:ext>
    </p:extLst>
  </p:cSld>
  <p:clrMapOvr>
    <a:masterClrMapping/>
  </p:clrMapOvr>
</p:sld>
</file>

<file path=ppt/theme/theme1.xml><?xml version="1.0" encoding="utf-8"?>
<a:theme xmlns:a="http://schemas.openxmlformats.org/drawingml/2006/main" name="Safety -Moment -Template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ty -Moment -Template" id="{0F7AC10F-FCE9-4F88-9A52-29D6A956B3AC}" vid="{A936655B-3620-4CA9-B08D-D2C35686BE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-Moment -Template</Template>
  <TotalTime>3359</TotalTime>
  <Words>525</Words>
  <Application>Microsoft Office PowerPoint</Application>
  <PresentationFormat>On-screen Show (4:3)</PresentationFormat>
  <Paragraphs>50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Safety -Moment -Template</vt:lpstr>
      <vt:lpstr>CS ChemDraw Drawing</vt:lpstr>
      <vt:lpstr>Cyanides</vt:lpstr>
      <vt:lpstr>HCN producing materials </vt:lpstr>
      <vt:lpstr>Cyanide Toxicity</vt:lpstr>
      <vt:lpstr>Response and Treatment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Cyanides</dc:title>
  <dc:creator>Szewczyk, Suzanne</dc:creator>
  <cp:lastModifiedBy>Szewczyk, Suzanne</cp:lastModifiedBy>
  <cp:revision>49</cp:revision>
  <dcterms:created xsi:type="dcterms:W3CDTF">2017-09-18T17:01:31Z</dcterms:created>
  <dcterms:modified xsi:type="dcterms:W3CDTF">2018-02-21T22:30:48Z</dcterms:modified>
</cp:coreProperties>
</file>