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0000"/>
    <a:srgbClr val="03A200"/>
    <a:srgbClr val="FFCC66"/>
    <a:srgbClr val="3F4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AD9011-E23C-4860-A4A0-836AD562CF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E92595-6D03-4B56-A996-BDF69EF83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02D72-F56E-4F6C-90A4-A3D18B4F933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A439-635F-492F-BD37-C6950F2150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E74C3-F179-4566-86BA-124F835ADE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5FA0A-E39C-4CBD-8EF5-E57CD434F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15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F521-D0C2-45BD-9BB7-3C7EB5B9CF6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D0A8-0C6B-463A-8826-1658246D7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B3011-7596-4380-B91B-71C15C8CED73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81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7DE23-8390-4BE8-8DB4-4CCA3A57B8A1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8E4222-A0AB-4F5A-BEAC-357CFED1DD57}" type="datetime1">
              <a:rPr lang="en-US" smtClean="0"/>
              <a:t>2/21/2018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28FD6-B3D2-4049-BF62-C84D999BCA8C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59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D711D-5F19-452C-8AFB-6092195D0F9E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347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950576-1777-4577-A016-3D2443CC2E46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658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30DB1-6CAD-430F-846B-60C631172CC7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52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A476F-728E-4297-907E-D15A470B6AE7}" type="datetime1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29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47B5C-111B-468D-BF81-871A5FE5200E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47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92F784F6-C51E-48E0-A42D-D70D7958DBB6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A8B4D-C82E-439C-94BC-D1694E2DE33D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293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3FFF23F7-608F-47D5-9876-80369302C3DD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53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th/%E0%B8%81%E0%B9%8A%E0%B8%B2%E0%B8%8B-%E0%B8%82%E0%B8%A7%E0%B8%94-%E0%B9%80%E0%B8%95%E0%B8%B7%E0%B8%AD%E0%B8%99-%E0%B8%84%E0%B8%A7%E0%B8%B2%E0%B8%A1%E0%B8%AA%E0%B8%99%E0%B9%83%E0%B8%88-ghs-%E0%B8%AA%E0%B8%B5%E0%B9%81%E0%B8%94%E0%B8%87-98675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publicdomainpictures.net/view-image.php?image=130393&amp;picture=skull-and-crossbone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hyperlink" Target="https://sarinamkjb.wikispaces.com/Basic+requirements+of+the+Oxy+-+Acetylene+welding+syste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hyperlink" Target="http://en.wikipedia.org/wiki/File:Airgas_logo.png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629" y="2170717"/>
            <a:ext cx="6858000" cy="179070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Hazardous Gases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60CFDC7-0759-454A-A91B-9A4AB5F7B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compressed gas cylinders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2D7B3B9-D71F-4905-80F2-36F0A41C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221E0A-0223-42F7-8232-DA0465B3D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20584" y="1522367"/>
            <a:ext cx="1296699" cy="129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41" y="992191"/>
            <a:ext cx="7886700" cy="734541"/>
          </a:xfrm>
        </p:spPr>
        <p:txBody>
          <a:bodyPr>
            <a:normAutofit/>
          </a:bodyPr>
          <a:lstStyle/>
          <a:p>
            <a:r>
              <a:rPr lang="en-US" sz="3600" dirty="0"/>
              <a:t>Hazardous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370" y="1835980"/>
            <a:ext cx="5361828" cy="4023360"/>
          </a:xfrm>
        </p:spPr>
        <p:txBody>
          <a:bodyPr>
            <a:normAutofit lnSpcReduction="10000"/>
          </a:bodyPr>
          <a:lstStyle/>
          <a:p>
            <a:r>
              <a:rPr lang="en-US" sz="1575" b="1" dirty="0"/>
              <a:t>Toxic</a:t>
            </a:r>
            <a:r>
              <a:rPr lang="en-US" sz="1575" dirty="0"/>
              <a:t> gases such as CO, NH</a:t>
            </a:r>
            <a:r>
              <a:rPr lang="en-US" sz="1575" baseline="-25000" dirty="0"/>
              <a:t>3</a:t>
            </a:r>
            <a:r>
              <a:rPr lang="en-US" sz="1575" dirty="0"/>
              <a:t> pose risk via inhalation.</a:t>
            </a:r>
          </a:p>
          <a:p>
            <a:pPr lvl="1"/>
            <a:r>
              <a:rPr lang="en-US" sz="1200" dirty="0"/>
              <a:t>No pressure release valves</a:t>
            </a:r>
          </a:p>
          <a:p>
            <a:r>
              <a:rPr lang="en-US" sz="1575" b="1" dirty="0"/>
              <a:t>Reactive</a:t>
            </a:r>
            <a:r>
              <a:rPr lang="en-US" sz="1575" dirty="0"/>
              <a:t> gases like HCl, NO, and NO</a:t>
            </a:r>
            <a:r>
              <a:rPr lang="en-US" sz="1575" baseline="-25000" dirty="0"/>
              <a:t>2</a:t>
            </a:r>
            <a:r>
              <a:rPr lang="en-US" sz="1575" dirty="0"/>
              <a:t> make corrosive acids in air.</a:t>
            </a:r>
          </a:p>
          <a:p>
            <a:r>
              <a:rPr lang="en-US" sz="1575" b="1" dirty="0"/>
              <a:t>Metal hydride</a:t>
            </a:r>
            <a:r>
              <a:rPr lang="en-US" sz="1575" dirty="0"/>
              <a:t> gases such as B</a:t>
            </a:r>
            <a:r>
              <a:rPr lang="en-US" sz="1575" baseline="-25000" dirty="0"/>
              <a:t>2</a:t>
            </a:r>
            <a:r>
              <a:rPr lang="en-US" sz="1575" dirty="0"/>
              <a:t>H</a:t>
            </a:r>
            <a:r>
              <a:rPr lang="en-US" sz="1575" baseline="-25000" dirty="0"/>
              <a:t>6</a:t>
            </a:r>
            <a:r>
              <a:rPr lang="en-US" sz="1575" dirty="0"/>
              <a:t> are highly toxic and pyrophoric.</a:t>
            </a:r>
          </a:p>
          <a:p>
            <a:pPr lvl="1"/>
            <a:r>
              <a:rPr lang="en-US" sz="1275" dirty="0"/>
              <a:t>Decompose generating large amounts of H</a:t>
            </a:r>
            <a:r>
              <a:rPr lang="en-US" sz="1275" baseline="-25000" dirty="0"/>
              <a:t>2</a:t>
            </a:r>
            <a:r>
              <a:rPr lang="en-US" sz="1275" dirty="0"/>
              <a:t> gas, over-pressurizing tanks. </a:t>
            </a:r>
          </a:p>
          <a:p>
            <a:pPr lvl="1"/>
            <a:r>
              <a:rPr lang="en-US" sz="1275" dirty="0"/>
              <a:t>Long term storage problems.</a:t>
            </a:r>
          </a:p>
          <a:p>
            <a:r>
              <a:rPr lang="en-US" sz="1575" b="1" dirty="0"/>
              <a:t>Flammable</a:t>
            </a:r>
            <a:r>
              <a:rPr lang="en-US" sz="1575" dirty="0"/>
              <a:t> gases– H</a:t>
            </a:r>
            <a:r>
              <a:rPr lang="en-US" sz="1575" baseline="-25000" dirty="0"/>
              <a:t>2</a:t>
            </a:r>
            <a:r>
              <a:rPr lang="en-US" sz="1575" dirty="0"/>
              <a:t> and acetylene</a:t>
            </a:r>
          </a:p>
          <a:p>
            <a:pPr lvl="1"/>
            <a:r>
              <a:rPr lang="en-US" sz="1275" dirty="0"/>
              <a:t>Lighter than air, wide flammable ranges, very low ignition (static spark)</a:t>
            </a:r>
          </a:p>
          <a:p>
            <a:r>
              <a:rPr lang="en-US" sz="1575" b="1" dirty="0"/>
              <a:t>Unstable</a:t>
            </a:r>
            <a:r>
              <a:rPr lang="en-US" sz="1575" dirty="0"/>
              <a:t> gases decompose exothermically– acetylene, NO, NO</a:t>
            </a:r>
            <a:r>
              <a:rPr lang="en-US" sz="1575" baseline="-25000" dirty="0"/>
              <a:t>2</a:t>
            </a:r>
            <a:r>
              <a:rPr lang="en-US" sz="1575" dirty="0"/>
              <a:t> </a:t>
            </a:r>
          </a:p>
          <a:p>
            <a:r>
              <a:rPr lang="en-US" sz="1575" b="1" dirty="0"/>
              <a:t>Chemical asphyxiant (TOXIC)</a:t>
            </a:r>
            <a:r>
              <a:rPr lang="en-US" sz="1575" dirty="0"/>
              <a:t>– HCN, H</a:t>
            </a:r>
            <a:r>
              <a:rPr lang="en-US" sz="1575" baseline="-25000" dirty="0"/>
              <a:t>2</a:t>
            </a:r>
            <a:r>
              <a:rPr lang="en-US" sz="1575" dirty="0"/>
              <a:t>S, CO</a:t>
            </a:r>
            <a:endParaRPr lang="en-US" sz="1375" dirty="0"/>
          </a:p>
          <a:p>
            <a:r>
              <a:rPr lang="en-US" sz="1575" b="1" dirty="0"/>
              <a:t>Inert</a:t>
            </a:r>
            <a:r>
              <a:rPr lang="en-US" sz="1575" dirty="0"/>
              <a:t> gases - asphyxiate by displacing oxygen (</a:t>
            </a:r>
            <a:r>
              <a:rPr lang="en-US" sz="1575" dirty="0" err="1"/>
              <a:t>Ar</a:t>
            </a:r>
            <a:r>
              <a:rPr lang="en-US" sz="1575" dirty="0"/>
              <a:t>, N</a:t>
            </a:r>
            <a:r>
              <a:rPr lang="en-US" sz="1575" baseline="-25000" dirty="0"/>
              <a:t>2</a:t>
            </a:r>
            <a:r>
              <a:rPr lang="en-US" sz="1575" dirty="0"/>
              <a:t>, He, CO</a:t>
            </a:r>
            <a:r>
              <a:rPr lang="en-US" sz="1575" baseline="-25000" dirty="0"/>
              <a:t>2</a:t>
            </a:r>
            <a:r>
              <a:rPr lang="en-US" sz="1575" dirty="0"/>
              <a:t>)</a:t>
            </a:r>
          </a:p>
          <a:p>
            <a:pPr lvl="1"/>
            <a:r>
              <a:rPr lang="en-US" sz="1275" dirty="0"/>
              <a:t>Have pressure relief valves</a:t>
            </a:r>
          </a:p>
          <a:p>
            <a:pPr lvl="1"/>
            <a:endParaRPr lang="en-US" dirty="0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87A04B36-FC5F-42A0-8F03-0E42DE18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2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713467D-458B-473C-87D0-829181DE143D}"/>
              </a:ext>
            </a:extLst>
          </p:cNvPr>
          <p:cNvGrpSpPr/>
          <p:nvPr/>
        </p:nvGrpSpPr>
        <p:grpSpPr>
          <a:xfrm>
            <a:off x="6102393" y="3429000"/>
            <a:ext cx="2645901" cy="2680230"/>
            <a:chOff x="6811861" y="2670051"/>
            <a:chExt cx="1789215" cy="203790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AF2442F-4F4E-4AEA-9B29-35AB04D6475F}"/>
                </a:ext>
              </a:extLst>
            </p:cNvPr>
            <p:cNvGrpSpPr/>
            <p:nvPr/>
          </p:nvGrpSpPr>
          <p:grpSpPr>
            <a:xfrm>
              <a:off x="6811861" y="2670051"/>
              <a:ext cx="1785595" cy="1804888"/>
              <a:chOff x="7139031" y="3725554"/>
              <a:chExt cx="1461781" cy="1508334"/>
            </a:xfrm>
          </p:grpSpPr>
          <p:sp>
            <p:nvSpPr>
              <p:cNvPr id="4" name="Diamond 3">
                <a:extLst>
                  <a:ext uri="{FF2B5EF4-FFF2-40B4-BE49-F238E27FC236}">
                    <a16:creationId xmlns:a16="http://schemas.microsoft.com/office/drawing/2014/main" id="{9C8EC95D-E44E-4370-98A8-0B855D24019A}"/>
                  </a:ext>
                </a:extLst>
              </p:cNvPr>
              <p:cNvSpPr/>
              <p:nvPr/>
            </p:nvSpPr>
            <p:spPr>
              <a:xfrm>
                <a:off x="7139031" y="4118994"/>
                <a:ext cx="687897" cy="721454"/>
              </a:xfrm>
              <a:prstGeom prst="diamond">
                <a:avLst/>
              </a:prstGeom>
              <a:solidFill>
                <a:srgbClr val="03A200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61BD9D04-A733-488B-ABA8-066097CAE1FD}"/>
                  </a:ext>
                </a:extLst>
              </p:cNvPr>
              <p:cNvSpPr/>
              <p:nvPr/>
            </p:nvSpPr>
            <p:spPr>
              <a:xfrm>
                <a:off x="7525973" y="4512434"/>
                <a:ext cx="687897" cy="721454"/>
              </a:xfrm>
              <a:prstGeom prst="diamond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mond 7">
                <a:extLst>
                  <a:ext uri="{FF2B5EF4-FFF2-40B4-BE49-F238E27FC236}">
                    <a16:creationId xmlns:a16="http://schemas.microsoft.com/office/drawing/2014/main" id="{F870016C-BD6D-4205-8A73-5DED41E96E5D}"/>
                  </a:ext>
                </a:extLst>
              </p:cNvPr>
              <p:cNvSpPr/>
              <p:nvPr/>
            </p:nvSpPr>
            <p:spPr>
              <a:xfrm>
                <a:off x="7912915" y="4118994"/>
                <a:ext cx="687897" cy="721454"/>
              </a:xfrm>
              <a:prstGeom prst="diamond">
                <a:avLst/>
              </a:prstGeom>
              <a:solidFill>
                <a:srgbClr val="FFFF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iamond 8">
                <a:extLst>
                  <a:ext uri="{FF2B5EF4-FFF2-40B4-BE49-F238E27FC236}">
                    <a16:creationId xmlns:a16="http://schemas.microsoft.com/office/drawing/2014/main" id="{342CC571-105A-4358-B809-899F7B695F5F}"/>
                  </a:ext>
                </a:extLst>
              </p:cNvPr>
              <p:cNvSpPr/>
              <p:nvPr/>
            </p:nvSpPr>
            <p:spPr>
              <a:xfrm>
                <a:off x="7525972" y="3725554"/>
                <a:ext cx="687897" cy="721454"/>
              </a:xfrm>
              <a:prstGeom prst="diamond">
                <a:avLst/>
              </a:prstGeom>
              <a:solidFill>
                <a:srgbClr val="FF0000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4BF9BA-A71B-4A24-A885-7D3C8B3B61F2}"/>
                  </a:ext>
                </a:extLst>
              </p:cNvPr>
              <p:cNvSpPr txBox="1"/>
              <p:nvPr/>
            </p:nvSpPr>
            <p:spPr>
              <a:xfrm>
                <a:off x="7145934" y="4431452"/>
                <a:ext cx="687897" cy="77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Non-Flammable</a:t>
                </a:r>
              </a:p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Gas</a:t>
                </a:r>
              </a:p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2</a:t>
                </a:r>
              </a:p>
              <a:p>
                <a:pPr algn="ctr"/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D5834D-9C07-48AC-8125-3A25DB693435}"/>
                </a:ext>
              </a:extLst>
            </p:cNvPr>
            <p:cNvSpPr txBox="1"/>
            <p:nvPr/>
          </p:nvSpPr>
          <p:spPr>
            <a:xfrm>
              <a:off x="7284517" y="3060589"/>
              <a:ext cx="8402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Flammable 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Gas</a:t>
              </a: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2</a:t>
              </a:r>
            </a:p>
            <a:p>
              <a:pPr algn="ctr"/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86781C-02D8-4404-948B-CF64026DA3AD}"/>
                </a:ext>
              </a:extLst>
            </p:cNvPr>
            <p:cNvSpPr txBox="1"/>
            <p:nvPr/>
          </p:nvSpPr>
          <p:spPr>
            <a:xfrm>
              <a:off x="7760796" y="3552453"/>
              <a:ext cx="8402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Inhalation</a:t>
              </a:r>
            </a:p>
            <a:p>
              <a:pPr algn="ctr"/>
              <a:r>
                <a:rPr lang="en-US" sz="1100" b="1" dirty="0"/>
                <a:t>Hazard</a:t>
              </a:r>
            </a:p>
            <a:p>
              <a:pPr algn="ctr"/>
              <a:r>
                <a:rPr lang="en-US" sz="1100" b="1" dirty="0"/>
                <a:t>2</a:t>
              </a:r>
            </a:p>
            <a:p>
              <a:pPr algn="ctr"/>
              <a:endParaRPr lang="en-US" sz="1100" b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355519D-3570-4D20-AD28-DE8DF15DDBD4}"/>
                </a:ext>
              </a:extLst>
            </p:cNvPr>
            <p:cNvSpPr txBox="1"/>
            <p:nvPr/>
          </p:nvSpPr>
          <p:spPr>
            <a:xfrm>
              <a:off x="7287491" y="4107791"/>
              <a:ext cx="840280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Oxygen</a:t>
              </a:r>
            </a:p>
            <a:p>
              <a:pPr algn="ctr"/>
              <a:r>
                <a:rPr lang="en-US" sz="1100" b="1" dirty="0"/>
                <a:t>2</a:t>
              </a:r>
            </a:p>
            <a:p>
              <a:pPr algn="ctr"/>
              <a:endParaRPr lang="en-US" sz="1100" b="1" dirty="0"/>
            </a:p>
          </p:txBody>
        </p:sp>
      </p:grpSp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4AA1EC53-1DFD-489D-891F-749A86F9F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12334" y="3486608"/>
            <a:ext cx="420662" cy="42066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118620-E00F-4DBB-9973-D3FA3223ABF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7958" r="19394"/>
          <a:stretch/>
        </p:blipFill>
        <p:spPr>
          <a:xfrm>
            <a:off x="7935033" y="4229392"/>
            <a:ext cx="373203" cy="461415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9DA86C-F6CC-4E9B-BECF-B0168B174C3A}"/>
              </a:ext>
            </a:extLst>
          </p:cNvPr>
          <p:cNvCxnSpPr/>
          <p:nvPr/>
        </p:nvCxnSpPr>
        <p:spPr>
          <a:xfrm>
            <a:off x="7261110" y="3907270"/>
            <a:ext cx="27631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383012C-1B93-4C31-9F27-50E678995B34}"/>
              </a:ext>
            </a:extLst>
          </p:cNvPr>
          <p:cNvGrpSpPr/>
          <p:nvPr/>
        </p:nvGrpSpPr>
        <p:grpSpPr>
          <a:xfrm>
            <a:off x="7241390" y="4878650"/>
            <a:ext cx="399995" cy="390117"/>
            <a:chOff x="7454473" y="4731828"/>
            <a:chExt cx="399995" cy="390117"/>
          </a:xfrm>
        </p:grpSpPr>
        <p:sp>
          <p:nvSpPr>
            <p:cNvPr id="30" name="Explosion: 14 Points 29">
              <a:extLst>
                <a:ext uri="{FF2B5EF4-FFF2-40B4-BE49-F238E27FC236}">
                  <a16:creationId xmlns:a16="http://schemas.microsoft.com/office/drawing/2014/main" id="{41D9659D-91A5-4D91-AD61-4BFE8BFAC2D7}"/>
                </a:ext>
              </a:extLst>
            </p:cNvPr>
            <p:cNvSpPr/>
            <p:nvPr/>
          </p:nvSpPr>
          <p:spPr>
            <a:xfrm rot="1916656">
              <a:off x="7454473" y="4731828"/>
              <a:ext cx="399995" cy="390117"/>
            </a:xfrm>
            <a:prstGeom prst="irregularSeal2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5D68EBC-E699-49EB-8D76-E44DBE8B2F4C}"/>
                </a:ext>
              </a:extLst>
            </p:cNvPr>
            <p:cNvSpPr/>
            <p:nvPr/>
          </p:nvSpPr>
          <p:spPr>
            <a:xfrm>
              <a:off x="7519735" y="4832154"/>
              <a:ext cx="229527" cy="26941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078E71C-C58C-440D-AD62-89C0708A4E22}"/>
                </a:ext>
              </a:extLst>
            </p:cNvPr>
            <p:cNvCxnSpPr/>
            <p:nvPr/>
          </p:nvCxnSpPr>
          <p:spPr>
            <a:xfrm>
              <a:off x="7496339" y="5114606"/>
              <a:ext cx="2763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F76190E-B244-4E76-9D51-965B7712A566}"/>
              </a:ext>
            </a:extLst>
          </p:cNvPr>
          <p:cNvGrpSpPr/>
          <p:nvPr/>
        </p:nvGrpSpPr>
        <p:grpSpPr>
          <a:xfrm>
            <a:off x="6417386" y="4441565"/>
            <a:ext cx="637564" cy="88402"/>
            <a:chOff x="6727971" y="5167618"/>
            <a:chExt cx="637564" cy="88402"/>
          </a:xfrm>
          <a:solidFill>
            <a:schemeClr val="bg1"/>
          </a:solidFill>
        </p:grpSpPr>
        <p:sp>
          <p:nvSpPr>
            <p:cNvPr id="33" name="Flowchart: Terminator 32">
              <a:extLst>
                <a:ext uri="{FF2B5EF4-FFF2-40B4-BE49-F238E27FC236}">
                  <a16:creationId xmlns:a16="http://schemas.microsoft.com/office/drawing/2014/main" id="{5A26FB43-94EA-4E5D-953D-6F5B54CEC41E}"/>
                </a:ext>
              </a:extLst>
            </p:cNvPr>
            <p:cNvSpPr/>
            <p:nvPr/>
          </p:nvSpPr>
          <p:spPr>
            <a:xfrm>
              <a:off x="6727971" y="5167618"/>
              <a:ext cx="545961" cy="88402"/>
            </a:xfrm>
            <a:prstGeom prst="flowChartTerminator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Terminator 34">
              <a:extLst>
                <a:ext uri="{FF2B5EF4-FFF2-40B4-BE49-F238E27FC236}">
                  <a16:creationId xmlns:a16="http://schemas.microsoft.com/office/drawing/2014/main" id="{0797846C-E8F6-4C45-93FB-4099BB819AC1}"/>
                </a:ext>
              </a:extLst>
            </p:cNvPr>
            <p:cNvSpPr/>
            <p:nvPr/>
          </p:nvSpPr>
          <p:spPr>
            <a:xfrm flipV="1">
              <a:off x="7257877" y="5190409"/>
              <a:ext cx="107658" cy="45719"/>
            </a:xfrm>
            <a:prstGeom prst="flowChartTerminator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0133D47-DB01-4B72-ABF4-C762C886C0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738971"/>
              </p:ext>
            </p:extLst>
          </p:nvPr>
        </p:nvGraphicFramePr>
        <p:xfrm>
          <a:off x="6948488" y="2382838"/>
          <a:ext cx="10668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8" imgW="1066640" imgH="392820" progId="ChemDraw.Document.6.0">
                  <p:embed/>
                </p:oleObj>
              </mc:Choice>
              <mc:Fallback>
                <p:oleObj name="CS ChemDraw Drawing" r:id="rId8" imgW="1066640" imgH="3928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48488" y="2382838"/>
                        <a:ext cx="1066800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01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9444-8E84-4D84-9B00-0D94D58C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188" y="1080029"/>
            <a:ext cx="7543800" cy="669741"/>
          </a:xfrm>
        </p:spPr>
        <p:txBody>
          <a:bodyPr>
            <a:normAutofit/>
          </a:bodyPr>
          <a:lstStyle/>
          <a:p>
            <a:r>
              <a:rPr lang="en-US" sz="3600" dirty="0"/>
              <a:t>Gas Cylinder 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ED73D-2C48-4017-A991-9738B41F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have cylinder cap in place unless in use! 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6DC7A-F998-45CF-8F8A-5ED80DE5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0BABC-E0A0-47B0-A657-FD366143F4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45"/>
          <a:stretch/>
        </p:blipFill>
        <p:spPr>
          <a:xfrm>
            <a:off x="2248250" y="4132043"/>
            <a:ext cx="4211273" cy="16404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79B895-21A7-490B-B856-4B227387C7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97"/>
          <a:stretch/>
        </p:blipFill>
        <p:spPr>
          <a:xfrm>
            <a:off x="2134998" y="2608774"/>
            <a:ext cx="4874004" cy="164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9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1302"/>
            <a:ext cx="7886700" cy="675342"/>
          </a:xfrm>
        </p:spPr>
        <p:txBody>
          <a:bodyPr>
            <a:normAutofit/>
          </a:bodyPr>
          <a:lstStyle/>
          <a:p>
            <a:r>
              <a:rPr lang="en-US" sz="3600" dirty="0"/>
              <a:t>Compressed Cylinders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507" y="2541865"/>
            <a:ext cx="4810175" cy="4379052"/>
          </a:xfrm>
        </p:spPr>
        <p:txBody>
          <a:bodyPr>
            <a:normAutofit/>
          </a:bodyPr>
          <a:lstStyle/>
          <a:p>
            <a:r>
              <a:rPr lang="en-US" sz="2400" dirty="0"/>
              <a:t>Storage</a:t>
            </a:r>
          </a:p>
          <a:p>
            <a:pPr lvl="1"/>
            <a:r>
              <a:rPr lang="en-US" sz="1600" dirty="0"/>
              <a:t>Secure all cylinders to a wall in designated locations using a strap.</a:t>
            </a:r>
          </a:p>
          <a:p>
            <a:pPr lvl="1"/>
            <a:r>
              <a:rPr lang="en-US" sz="1600" dirty="0"/>
              <a:t>Labels on cylinder should be visible where stored.</a:t>
            </a:r>
          </a:p>
          <a:p>
            <a:pPr lvl="2"/>
            <a:r>
              <a:rPr lang="en-US" sz="1200" dirty="0"/>
              <a:t>Full, in use, empty tags</a:t>
            </a:r>
          </a:p>
          <a:p>
            <a:pPr lvl="1"/>
            <a:r>
              <a:rPr lang="en-US" sz="1600" dirty="0"/>
              <a:t>Segregate full and empty cylinders and keep incompatible cylinders &gt;20 ft apart.  </a:t>
            </a:r>
          </a:p>
          <a:p>
            <a:pPr lvl="2"/>
            <a:r>
              <a:rPr lang="en-US" sz="1200" dirty="0" err="1"/>
              <a:t>eg</a:t>
            </a:r>
            <a:r>
              <a:rPr lang="en-US" sz="1200" dirty="0"/>
              <a:t> oxygen gas and other flammable gasses</a:t>
            </a:r>
          </a:p>
          <a:p>
            <a:pPr lvl="1"/>
            <a:r>
              <a:rPr lang="en-US" sz="1600" dirty="0"/>
              <a:t>Do not store cylinders &gt;3 years. 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49C186BE-050D-4687-8A93-80D2C7E9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6726C64-825C-43A2-BE99-870EE29214F8}"/>
              </a:ext>
            </a:extLst>
          </p:cNvPr>
          <p:cNvGrpSpPr/>
          <p:nvPr/>
        </p:nvGrpSpPr>
        <p:grpSpPr>
          <a:xfrm>
            <a:off x="6440573" y="2386232"/>
            <a:ext cx="1678278" cy="1678278"/>
            <a:chOff x="6190340" y="4662440"/>
            <a:chExt cx="1678278" cy="1678278"/>
          </a:xfrm>
        </p:grpSpPr>
        <p:pic>
          <p:nvPicPr>
            <p:cNvPr id="8" name="Graphic 7" descr="Label">
              <a:extLst>
                <a:ext uri="{FF2B5EF4-FFF2-40B4-BE49-F238E27FC236}">
                  <a16:creationId xmlns:a16="http://schemas.microsoft.com/office/drawing/2014/main" id="{DDF6B323-EE9B-4268-99D7-47B8C7F38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642814">
              <a:off x="6190340" y="4662440"/>
              <a:ext cx="1678278" cy="167827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D1CF48-5AEF-4D06-AB23-E136ADCDBADE}"/>
                </a:ext>
              </a:extLst>
            </p:cNvPr>
            <p:cNvSpPr txBox="1"/>
            <p:nvPr/>
          </p:nvSpPr>
          <p:spPr>
            <a:xfrm>
              <a:off x="6786694" y="5190294"/>
              <a:ext cx="9278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FULL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B3C61B-0A05-4C92-94FC-552E1C1B896E}"/>
                </a:ext>
              </a:extLst>
            </p:cNvPr>
            <p:cNvSpPr txBox="1"/>
            <p:nvPr/>
          </p:nvSpPr>
          <p:spPr>
            <a:xfrm>
              <a:off x="6732230" y="5549373"/>
              <a:ext cx="9278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EMPTY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6107DB2-04C0-49AD-B5FD-BA2ED710C66A}"/>
                </a:ext>
              </a:extLst>
            </p:cNvPr>
            <p:cNvSpPr txBox="1"/>
            <p:nvPr/>
          </p:nvSpPr>
          <p:spPr>
            <a:xfrm>
              <a:off x="6732230" y="5368577"/>
              <a:ext cx="9278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IN USE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495B189-B4E0-4289-867E-08A755383123}"/>
              </a:ext>
            </a:extLst>
          </p:cNvPr>
          <p:cNvGrpSpPr/>
          <p:nvPr/>
        </p:nvGrpSpPr>
        <p:grpSpPr>
          <a:xfrm>
            <a:off x="6639698" y="4294038"/>
            <a:ext cx="1247002" cy="1441859"/>
            <a:chOff x="7284522" y="3611642"/>
            <a:chExt cx="843249" cy="1096313"/>
          </a:xfrm>
        </p:grpSpPr>
        <p:sp>
          <p:nvSpPr>
            <p:cNvPr id="21" name="Diamond 20">
              <a:extLst>
                <a:ext uri="{FF2B5EF4-FFF2-40B4-BE49-F238E27FC236}">
                  <a16:creationId xmlns:a16="http://schemas.microsoft.com/office/drawing/2014/main" id="{6C3DA9CE-1300-4D2F-B852-4C2D7C8DCA92}"/>
                </a:ext>
              </a:extLst>
            </p:cNvPr>
            <p:cNvSpPr/>
            <p:nvPr/>
          </p:nvSpPr>
          <p:spPr>
            <a:xfrm>
              <a:off x="7284522" y="3611642"/>
              <a:ext cx="840280" cy="863299"/>
            </a:xfrm>
            <a:prstGeom prst="diamon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8730A15-F9CA-4C7D-9B6A-0593528C063E}"/>
                </a:ext>
              </a:extLst>
            </p:cNvPr>
            <p:cNvSpPr txBox="1"/>
            <p:nvPr/>
          </p:nvSpPr>
          <p:spPr>
            <a:xfrm>
              <a:off x="7287491" y="4107791"/>
              <a:ext cx="840280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Oxygen</a:t>
              </a:r>
            </a:p>
            <a:p>
              <a:pPr algn="ctr"/>
              <a:r>
                <a:rPr lang="en-US" sz="1100" b="1" dirty="0"/>
                <a:t>2</a:t>
              </a:r>
            </a:p>
            <a:p>
              <a:pPr algn="ctr"/>
              <a:endParaRPr lang="en-US" sz="11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82D3660-F140-4183-BB17-2B0C3228E65D}"/>
              </a:ext>
            </a:extLst>
          </p:cNvPr>
          <p:cNvGrpSpPr/>
          <p:nvPr/>
        </p:nvGrpSpPr>
        <p:grpSpPr>
          <a:xfrm>
            <a:off x="7079715" y="4505319"/>
            <a:ext cx="399995" cy="390117"/>
            <a:chOff x="7454473" y="4731828"/>
            <a:chExt cx="399995" cy="390117"/>
          </a:xfrm>
        </p:grpSpPr>
        <p:sp>
          <p:nvSpPr>
            <p:cNvPr id="29" name="Explosion: 14 Points 28">
              <a:extLst>
                <a:ext uri="{FF2B5EF4-FFF2-40B4-BE49-F238E27FC236}">
                  <a16:creationId xmlns:a16="http://schemas.microsoft.com/office/drawing/2014/main" id="{0A4E0928-2434-4439-8B8B-6A13B627272A}"/>
                </a:ext>
              </a:extLst>
            </p:cNvPr>
            <p:cNvSpPr/>
            <p:nvPr/>
          </p:nvSpPr>
          <p:spPr>
            <a:xfrm rot="1916656">
              <a:off x="7454473" y="4731828"/>
              <a:ext cx="399995" cy="390117"/>
            </a:xfrm>
            <a:prstGeom prst="irregularSeal2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60D6FB0-B260-4C0B-A368-E84C209B379B}"/>
                </a:ext>
              </a:extLst>
            </p:cNvPr>
            <p:cNvSpPr/>
            <p:nvPr/>
          </p:nvSpPr>
          <p:spPr>
            <a:xfrm>
              <a:off x="7519735" y="4832154"/>
              <a:ext cx="229527" cy="26941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8513024-93F6-45F0-A51E-6B21A0DD7A61}"/>
                </a:ext>
              </a:extLst>
            </p:cNvPr>
            <p:cNvCxnSpPr/>
            <p:nvPr/>
          </p:nvCxnSpPr>
          <p:spPr>
            <a:xfrm>
              <a:off x="7496339" y="5114606"/>
              <a:ext cx="2763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952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233" y="987700"/>
            <a:ext cx="7886700" cy="675342"/>
          </a:xfrm>
        </p:spPr>
        <p:txBody>
          <a:bodyPr>
            <a:normAutofit/>
          </a:bodyPr>
          <a:lstStyle/>
          <a:p>
            <a:r>
              <a:rPr lang="en-US" sz="3600" dirty="0"/>
              <a:t>Compressed Cylinders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345" y="2478948"/>
            <a:ext cx="4854144" cy="4379052"/>
          </a:xfrm>
        </p:spPr>
        <p:txBody>
          <a:bodyPr>
            <a:normAutofit/>
          </a:bodyPr>
          <a:lstStyle/>
          <a:p>
            <a:r>
              <a:rPr lang="en-US" sz="2400" dirty="0"/>
              <a:t>Usage</a:t>
            </a:r>
          </a:p>
          <a:p>
            <a:pPr lvl="1"/>
            <a:r>
              <a:rPr lang="en-US" sz="1600" dirty="0"/>
              <a:t>Get trained on the specifics of using a new regulator or gas.</a:t>
            </a:r>
          </a:p>
          <a:p>
            <a:pPr lvl="1"/>
            <a:r>
              <a:rPr lang="en-US" sz="1600" dirty="0"/>
              <a:t>Be aware of approved regulator types, required monitors, PPE and storage when purchasing and setting up.</a:t>
            </a:r>
          </a:p>
          <a:p>
            <a:pPr lvl="2"/>
            <a:r>
              <a:rPr lang="en-US" sz="1200" dirty="0"/>
              <a:t>(Get help from supplier </a:t>
            </a:r>
            <a:r>
              <a:rPr lang="en-US" sz="1200" dirty="0" err="1"/>
              <a:t>eg</a:t>
            </a:r>
            <a:r>
              <a:rPr lang="en-US" sz="1200" dirty="0"/>
              <a:t> Airgas)</a:t>
            </a:r>
          </a:p>
          <a:p>
            <a:pPr lvl="1"/>
            <a:r>
              <a:rPr lang="en-US" sz="1600" dirty="0"/>
              <a:t>Use the buddy system when changing hazardous gas cylinders.</a:t>
            </a:r>
          </a:p>
          <a:p>
            <a:pPr lvl="1"/>
            <a:r>
              <a:rPr lang="en-US" sz="1600" dirty="0"/>
              <a:t>Always use a proper carrier or cart with a chain.</a:t>
            </a:r>
          </a:p>
          <a:p>
            <a:pPr lvl="1"/>
            <a:r>
              <a:rPr lang="en-US" sz="1600" dirty="0"/>
              <a:t>Do </a:t>
            </a:r>
            <a:r>
              <a:rPr lang="en-US" sz="1600" u="sng" dirty="0"/>
              <a:t>not</a:t>
            </a:r>
            <a:r>
              <a:rPr lang="en-US" sz="1600" dirty="0"/>
              <a:t> use Teflon tape or thread sealant on cylinders.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CAF3A-0D21-491F-9396-A6EF96ED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5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1FE7BE-5051-4BC4-82DE-EBE014528EE1}"/>
              </a:ext>
            </a:extLst>
          </p:cNvPr>
          <p:cNvGrpSpPr/>
          <p:nvPr/>
        </p:nvGrpSpPr>
        <p:grpSpPr>
          <a:xfrm rot="18898786">
            <a:off x="6653341" y="3190164"/>
            <a:ext cx="1862956" cy="1860452"/>
            <a:chOff x="6501222" y="2119285"/>
            <a:chExt cx="1862956" cy="1860452"/>
          </a:xfrm>
          <a:solidFill>
            <a:schemeClr val="accent1">
              <a:lumMod val="75000"/>
            </a:schemeClr>
          </a:solidFill>
        </p:grpSpPr>
        <p:pic>
          <p:nvPicPr>
            <p:cNvPr id="13" name="Graphic 12" descr="Link">
              <a:extLst>
                <a:ext uri="{FF2B5EF4-FFF2-40B4-BE49-F238E27FC236}">
                  <a16:creationId xmlns:a16="http://schemas.microsoft.com/office/drawing/2014/main" id="{01A53416-5EFA-4327-94B4-1091A1022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56043">
              <a:off x="6501222" y="2119285"/>
              <a:ext cx="842747" cy="842747"/>
            </a:xfrm>
            <a:prstGeom prst="rect">
              <a:avLst/>
            </a:prstGeom>
          </p:spPr>
        </p:pic>
        <p:pic>
          <p:nvPicPr>
            <p:cNvPr id="15" name="Graphic 14" descr="Link">
              <a:extLst>
                <a:ext uri="{FF2B5EF4-FFF2-40B4-BE49-F238E27FC236}">
                  <a16:creationId xmlns:a16="http://schemas.microsoft.com/office/drawing/2014/main" id="{C34C137C-A49A-4987-AEAB-F0F45C03C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943869" y="2693938"/>
              <a:ext cx="842747" cy="842747"/>
            </a:xfrm>
            <a:prstGeom prst="rect">
              <a:avLst/>
            </a:prstGeom>
          </p:spPr>
        </p:pic>
        <p:pic>
          <p:nvPicPr>
            <p:cNvPr id="16" name="Graphic 15" descr="Link">
              <a:extLst>
                <a:ext uri="{FF2B5EF4-FFF2-40B4-BE49-F238E27FC236}">
                  <a16:creationId xmlns:a16="http://schemas.microsoft.com/office/drawing/2014/main" id="{BEAA0EF9-291B-465A-9038-4CBF90782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0694540">
              <a:off x="7521431" y="3136990"/>
              <a:ext cx="842747" cy="842747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825A00B-A285-4996-A436-07D453DD5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834874" y="4987954"/>
            <a:ext cx="1499891" cy="5151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2AEAED-CFD9-4FB5-B55D-8BE11F703B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610526" y="2404255"/>
            <a:ext cx="1569068" cy="103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62730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140</TotalTime>
  <Words>304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Safety -Moment -Template</vt:lpstr>
      <vt:lpstr>CS ChemDraw Drawing</vt:lpstr>
      <vt:lpstr>Hazardous Gases</vt:lpstr>
      <vt:lpstr>Hazardous gases</vt:lpstr>
      <vt:lpstr>Gas Cylinder Caps</vt:lpstr>
      <vt:lpstr>Compressed Cylinders</vt:lpstr>
      <vt:lpstr>Compressed Cylinders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Gasses</dc:title>
  <dc:creator>Szewczyk, Suzanne</dc:creator>
  <cp:lastModifiedBy>Szewczyk, Suzanne</cp:lastModifiedBy>
  <cp:revision>18</cp:revision>
  <dcterms:created xsi:type="dcterms:W3CDTF">2017-09-16T16:36:05Z</dcterms:created>
  <dcterms:modified xsi:type="dcterms:W3CDTF">2018-02-21T22:36:32Z</dcterms:modified>
</cp:coreProperties>
</file>