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9B8E91-450E-4CF1-9F96-D30743888B1D}"/>
              </a:ext>
            </a:extLst>
          </p:cNvPr>
          <p:cNvSpPr/>
          <p:nvPr/>
        </p:nvSpPr>
        <p:spPr>
          <a:xfrm>
            <a:off x="3176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D3A8F-5CC8-4EFF-82DC-9DC96034004A}"/>
              </a:ext>
            </a:extLst>
          </p:cNvPr>
          <p:cNvSpPr/>
          <p:nvPr/>
        </p:nvSpPr>
        <p:spPr>
          <a:xfrm>
            <a:off x="1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A3B4C68-56B2-4887-BEF1-29220D815381}"/>
              </a:ext>
            </a:extLst>
          </p:cNvPr>
          <p:cNvCxnSpPr/>
          <p:nvPr/>
        </p:nvCxnSpPr>
        <p:spPr>
          <a:xfrm>
            <a:off x="906464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5564765-8432-4EF6-B39F-CFA604A9D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2B2B31-F795-4D98-B783-EE3D3C6F8488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E4C686F-A259-4778-B7D5-33B41DB8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2DFD825-7158-4112-AFDE-2BBAD6091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966DC-0D3D-452C-B818-5AC810D4E8E4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CDE5B73A-A00F-40A0-83D9-720A5316ED93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906B3A1E-B902-47C6-BBC9-904EFFA1EB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CEEF300B-8331-4E59-9C86-C2DFE85DD2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7197B0C1-6678-4D12-B429-E300FDAA7110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EF53B47A-4FBE-44A0-B5DB-80D6A8FFA662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6932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4C297-158C-4A9B-B0DC-E2663E0A6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2B2B31-F795-4D98-B783-EE3D3C6F8488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EA508-B878-4244-80B7-65D0F8876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4C48E-AEA6-49C5-A2B9-001E92107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966DC-0D3D-452C-B818-5AC810D4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07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E1DE62-F69A-47B7-9943-9941575E6255}"/>
              </a:ext>
            </a:extLst>
          </p:cNvPr>
          <p:cNvSpPr/>
          <p:nvPr/>
        </p:nvSpPr>
        <p:spPr>
          <a:xfrm>
            <a:off x="3176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D88177-14F5-4DBC-B13A-A03CE067AF34}"/>
              </a:ext>
            </a:extLst>
          </p:cNvPr>
          <p:cNvSpPr/>
          <p:nvPr/>
        </p:nvSpPr>
        <p:spPr>
          <a:xfrm>
            <a:off x="1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3BED5A0-2373-4461-82CB-440528742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2B2B31-F795-4D98-B783-EE3D3C6F8488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7CDDEB7-D66B-42E9-9746-AC5E1AB35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E20492D-8D8A-4D65-A2FF-8B10EFD0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966DC-0D3D-452C-B818-5AC810D4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3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F0B04-C41F-47E4-A4B1-0D65EBB73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2B2B31-F795-4D98-B783-EE3D3C6F8488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8C4D6-FAD7-48F8-8A63-7CF42BF8A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CE4D8-5A3A-4F41-9F46-BF49EE082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966DC-0D3D-452C-B818-5AC810D4E8E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5">
            <a:extLst>
              <a:ext uri="{FF2B5EF4-FFF2-40B4-BE49-F238E27FC236}">
                <a16:creationId xmlns:a16="http://schemas.microsoft.com/office/drawing/2014/main" id="{9D78980A-3ABC-4B1F-B530-EC96C7A0BB07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8" name="Picture 6">
              <a:extLst>
                <a:ext uri="{FF2B5EF4-FFF2-40B4-BE49-F238E27FC236}">
                  <a16:creationId xmlns:a16="http://schemas.microsoft.com/office/drawing/2014/main" id="{5DCBA87A-4CD9-4BA0-B88F-81EAE8F1C3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14">
              <a:extLst>
                <a:ext uri="{FF2B5EF4-FFF2-40B4-BE49-F238E27FC236}">
                  <a16:creationId xmlns:a16="http://schemas.microsoft.com/office/drawing/2014/main" id="{8C4603D7-0057-4403-8510-EA240742C3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0F0FB82C-130F-4F55-839C-E552BEE563BB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1" name="Right Triangle 10">
                <a:extLst>
                  <a:ext uri="{FF2B5EF4-FFF2-40B4-BE49-F238E27FC236}">
                    <a16:creationId xmlns:a16="http://schemas.microsoft.com/office/drawing/2014/main" id="{D741EC97-AD55-4F13-A46C-B19C7E786B7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0214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844339-2FBD-4D9D-B29B-23188A4E665F}"/>
              </a:ext>
            </a:extLst>
          </p:cNvPr>
          <p:cNvSpPr/>
          <p:nvPr/>
        </p:nvSpPr>
        <p:spPr>
          <a:xfrm>
            <a:off x="3176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290164-A8B9-4019-99FE-13D9F5BCD539}"/>
              </a:ext>
            </a:extLst>
          </p:cNvPr>
          <p:cNvSpPr/>
          <p:nvPr/>
        </p:nvSpPr>
        <p:spPr>
          <a:xfrm>
            <a:off x="1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CFC637-4EE6-4C41-8567-F36C7573A296}"/>
              </a:ext>
            </a:extLst>
          </p:cNvPr>
          <p:cNvCxnSpPr/>
          <p:nvPr/>
        </p:nvCxnSpPr>
        <p:spPr>
          <a:xfrm>
            <a:off x="906464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EC983D3-0AE5-47BF-933F-6508686C8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2B2B31-F795-4D98-B783-EE3D3C6F8488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6B3E308-83CF-4AB0-9A8D-1C987D75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370D1F0-6099-439D-80C1-1B182F3EC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966DC-0D3D-452C-B818-5AC810D4E8E4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2A0CD274-FEAD-4D63-AB79-F9E3AEC87432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268EF8B6-B3CC-4039-B90B-8B312EDCC2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7014464A-61DE-4255-AE93-32637B2E89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69BB3136-CE05-42A8-BA89-CC51BD11E8CA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52E1D92C-6A6F-42AE-A3AD-892B3D4F971D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936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7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1316ED-DADB-4B0F-881B-749D79877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2B2B31-F795-4D98-B783-EE3D3C6F8488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0BFD76-6C90-48EE-A8D6-6CFEC791F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F610CF-7388-4C52-99ED-303DF3CBB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966DC-0D3D-452C-B818-5AC810D4E8E4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15">
            <a:extLst>
              <a:ext uri="{FF2B5EF4-FFF2-40B4-BE49-F238E27FC236}">
                <a16:creationId xmlns:a16="http://schemas.microsoft.com/office/drawing/2014/main" id="{4247F517-545F-4D73-9B7C-B021997722EC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0" name="Picture 6">
              <a:extLst>
                <a:ext uri="{FF2B5EF4-FFF2-40B4-BE49-F238E27FC236}">
                  <a16:creationId xmlns:a16="http://schemas.microsoft.com/office/drawing/2014/main" id="{FB9BB795-A6CB-4EA1-BCED-6EDC6C016C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" name="Group 14">
              <a:extLst>
                <a:ext uri="{FF2B5EF4-FFF2-40B4-BE49-F238E27FC236}">
                  <a16:creationId xmlns:a16="http://schemas.microsoft.com/office/drawing/2014/main" id="{CC7D1A2D-A1E2-48DA-A076-4D17FCBA4D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2" name="Right Triangle 11">
                <a:extLst>
                  <a:ext uri="{FF2B5EF4-FFF2-40B4-BE49-F238E27FC236}">
                    <a16:creationId xmlns:a16="http://schemas.microsoft.com/office/drawing/2014/main" id="{A2C4BB79-1B86-4F03-9DDE-81D4EF512570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338091FB-7AE7-4202-B4B7-031126CDCCA4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5229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D3C6C92-D42F-4185-BF84-7B2AD518A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2B2B31-F795-4D98-B783-EE3D3C6F8488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60305DA-61A4-4E1B-9DDC-D07EBF87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DBC55BD-1CB2-4C5A-B638-DD6733393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966DC-0D3D-452C-B818-5AC810D4E8E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5">
            <a:extLst>
              <a:ext uri="{FF2B5EF4-FFF2-40B4-BE49-F238E27FC236}">
                <a16:creationId xmlns:a16="http://schemas.microsoft.com/office/drawing/2014/main" id="{B30AB16A-0300-4836-94B0-AABD42297972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id="{8979D84A-12D4-43AB-BBFC-E7D7F8CFF9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" name="Group 14">
              <a:extLst>
                <a:ext uri="{FF2B5EF4-FFF2-40B4-BE49-F238E27FC236}">
                  <a16:creationId xmlns:a16="http://schemas.microsoft.com/office/drawing/2014/main" id="{CBA011E9-4235-42D6-86FE-EC78AA3604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C4D610B5-1FB3-4052-A6EB-429989A75C39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5" name="Right Triangle 14">
                <a:extLst>
                  <a:ext uri="{FF2B5EF4-FFF2-40B4-BE49-F238E27FC236}">
                    <a16:creationId xmlns:a16="http://schemas.microsoft.com/office/drawing/2014/main" id="{0C8EF11C-E5CE-4F8D-AF53-6E0ED59B2DF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349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EA9B735-EAD5-467F-8ADE-346725616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2B2B31-F795-4D98-B783-EE3D3C6F8488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20CE6FC-E47B-4DF6-B1BE-7DF0C1690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7498195-FD4E-42EE-88D0-93D88109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966DC-0D3D-452C-B818-5AC810D4E8E4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15">
            <a:extLst>
              <a:ext uri="{FF2B5EF4-FFF2-40B4-BE49-F238E27FC236}">
                <a16:creationId xmlns:a16="http://schemas.microsoft.com/office/drawing/2014/main" id="{5264B6BD-F9EF-49E1-B182-E5D1513A8FA1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2E667A8-98A3-426D-AA84-531CFFEF65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oup 14">
              <a:extLst>
                <a:ext uri="{FF2B5EF4-FFF2-40B4-BE49-F238E27FC236}">
                  <a16:creationId xmlns:a16="http://schemas.microsoft.com/office/drawing/2014/main" id="{BB640932-8949-414A-AA65-3A66222BB7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9" name="Right Triangle 8">
                <a:extLst>
                  <a:ext uri="{FF2B5EF4-FFF2-40B4-BE49-F238E27FC236}">
                    <a16:creationId xmlns:a16="http://schemas.microsoft.com/office/drawing/2014/main" id="{61954398-D737-40FF-B396-CB49018655C5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93DBA2E7-9B08-4AE3-8C9E-C02B872744BE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56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01F3A7-1DD2-4DF4-97F0-3060E9D93A32}"/>
              </a:ext>
            </a:extLst>
          </p:cNvPr>
          <p:cNvSpPr/>
          <p:nvPr/>
        </p:nvSpPr>
        <p:spPr>
          <a:xfrm>
            <a:off x="3176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974CD6-461A-429D-9462-E6C022F9CF7A}"/>
              </a:ext>
            </a:extLst>
          </p:cNvPr>
          <p:cNvSpPr/>
          <p:nvPr/>
        </p:nvSpPr>
        <p:spPr>
          <a:xfrm>
            <a:off x="1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68838EB7-82D8-44E0-A35F-6D2387482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2B2B31-F795-4D98-B783-EE3D3C6F8488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71CBF965-D123-493A-BC4A-BACA0943F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BDA680A2-8BCE-42E2-95B9-5738ACA04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966DC-0D3D-452C-B818-5AC810D4E8E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5">
            <a:extLst>
              <a:ext uri="{FF2B5EF4-FFF2-40B4-BE49-F238E27FC236}">
                <a16:creationId xmlns:a16="http://schemas.microsoft.com/office/drawing/2014/main" id="{1418450D-7A28-453E-B8FD-484CE5FB0A91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8" name="Picture 6">
              <a:extLst>
                <a:ext uri="{FF2B5EF4-FFF2-40B4-BE49-F238E27FC236}">
                  <a16:creationId xmlns:a16="http://schemas.microsoft.com/office/drawing/2014/main" id="{E72A53CD-0DC1-43B9-B1C9-17CF5AF1A4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14">
              <a:extLst>
                <a:ext uri="{FF2B5EF4-FFF2-40B4-BE49-F238E27FC236}">
                  <a16:creationId xmlns:a16="http://schemas.microsoft.com/office/drawing/2014/main" id="{EE6553B0-BAEE-4974-B498-44E4290EA6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A2601DCE-6084-4340-B381-64D833104BCF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1" name="Right Triangle 10">
                <a:extLst>
                  <a:ext uri="{FF2B5EF4-FFF2-40B4-BE49-F238E27FC236}">
                    <a16:creationId xmlns:a16="http://schemas.microsoft.com/office/drawing/2014/main" id="{2D9451A4-AEF3-4A27-A1DA-7E5C88FE6C5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5259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C0A754-D33D-4BD2-9B16-4CBA6482553E}"/>
              </a:ext>
            </a:extLst>
          </p:cNvPr>
          <p:cNvSpPr/>
          <p:nvPr/>
        </p:nvSpPr>
        <p:spPr>
          <a:xfrm>
            <a:off x="1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571716-0858-43A3-95F0-7BBF1808FF78}"/>
              </a:ext>
            </a:extLst>
          </p:cNvPr>
          <p:cNvSpPr/>
          <p:nvPr/>
        </p:nvSpPr>
        <p:spPr>
          <a:xfrm>
            <a:off x="3030539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5A4CB18-CBB5-483D-9E24-B28133BDC7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9251" y="6459540"/>
            <a:ext cx="1963738" cy="365125"/>
          </a:xfrm>
        </p:spPr>
        <p:txBody>
          <a:bodyPr/>
          <a:lstStyle>
            <a:lvl1pPr algn="l">
              <a:defRPr smtClean="0"/>
            </a:lvl1pPr>
          </a:lstStyle>
          <a:p>
            <a:fld id="{972B2B31-F795-4D98-B783-EE3D3C6F8488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EAD93B2-9FDF-4963-B44E-EC03A0DF8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450" y="6459540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B158209-36C7-4202-9AC0-818A019A4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B52966DC-0D3D-452C-B818-5AC810D4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4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C8EFEF-BA56-4C8A-A7D3-C88B70747F83}"/>
              </a:ext>
            </a:extLst>
          </p:cNvPr>
          <p:cNvSpPr/>
          <p:nvPr/>
        </p:nvSpPr>
        <p:spPr>
          <a:xfrm>
            <a:off x="1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8F2D50-8EFB-41E4-97AD-0C163653373F}"/>
              </a:ext>
            </a:extLst>
          </p:cNvPr>
          <p:cNvSpPr/>
          <p:nvPr/>
        </p:nvSpPr>
        <p:spPr>
          <a:xfrm>
            <a:off x="1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45AA6B9-4287-4CD3-A943-C479EE56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2B2B31-F795-4D98-B783-EE3D3C6F8488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42D96F4-7108-41F1-92E7-6F5B5884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C29D2A3-34E4-439B-AA05-3C8038675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966DC-0D3D-452C-B818-5AC810D4E8E4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9AB383AB-6D69-4F29-88B2-43536CDD82DF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A95DED74-7ACA-4A89-87B9-72045D1696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3EC3021D-9F37-4BA6-B055-827DFA9229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D2A4D3E4-1E42-48B4-B4AF-F5BA8A225A0A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52224BD9-B0F9-4EA5-9A4F-4998A5444A61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3948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F202342-17B0-4970-ABBC-93F80B1CC2EC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A9CA6A-79FD-4601-AD52-0A4E674A9AAB}"/>
              </a:ext>
            </a:extLst>
          </p:cNvPr>
          <p:cNvSpPr/>
          <p:nvPr/>
        </p:nvSpPr>
        <p:spPr>
          <a:xfrm>
            <a:off x="0" y="6334127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B2FB8D-8269-4E9E-9B70-32B5D4320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40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8BC69419-63FC-4165-8635-17A104CFFD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5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C01CD-95FC-43A4-A248-4D20CB9812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325" y="6459540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 smtClean="0">
                <a:solidFill>
                  <a:srgbClr val="FFFFFF"/>
                </a:solidFill>
                <a:latin typeface="+mn-lt"/>
              </a:defRPr>
            </a:lvl1pPr>
          </a:lstStyle>
          <a:p>
            <a:fld id="{972B2B31-F795-4D98-B783-EE3D3C6F8488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CE130-1CC8-4B85-939F-35FCD75127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5426" y="6459540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C9EA0-CD7C-42A5-806F-760A292C9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4739" y="6459540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788" smtClean="0">
                <a:solidFill>
                  <a:srgbClr val="FFFFFF"/>
                </a:solidFill>
                <a:latin typeface="+mn-lt"/>
              </a:defRPr>
            </a:lvl1pPr>
          </a:lstStyle>
          <a:p>
            <a:fld id="{B52966DC-0D3D-452C-B818-5AC810D4E8E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532930-9823-4B22-8AA5-F2450CAEF00E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5">
            <a:extLst>
              <a:ext uri="{FF2B5EF4-FFF2-40B4-BE49-F238E27FC236}">
                <a16:creationId xmlns:a16="http://schemas.microsoft.com/office/drawing/2014/main" id="{E9E7902F-ACF1-47F7-A21D-01D4E262F62E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id="{4769DF81-216F-42CA-A1B7-FF92E868D3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" name="Group 14">
              <a:extLst>
                <a:ext uri="{FF2B5EF4-FFF2-40B4-BE49-F238E27FC236}">
                  <a16:creationId xmlns:a16="http://schemas.microsoft.com/office/drawing/2014/main" id="{33E56938-F634-41AE-BAFE-C1D5E5DA97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330C69CE-F07C-4094-8B50-FE97A9D977E5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5" name="Right Triangle 14">
                <a:extLst>
                  <a:ext uri="{FF2B5EF4-FFF2-40B4-BE49-F238E27FC236}">
                    <a16:creationId xmlns:a16="http://schemas.microsoft.com/office/drawing/2014/main" id="{BDFC8C9E-11FE-496F-98B3-3A4F4EF772A1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9886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kern="1200" spc="-38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5pPr>
      <a:lvl6pPr marL="3429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6pPr>
      <a:lvl7pPr marL="685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7pPr>
      <a:lvl8pPr marL="10287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8pPr>
      <a:lvl9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67866" indent="-67866" algn="l" rtl="0" eaLnBrk="1" fontAlgn="base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404040"/>
          </a:solidFill>
          <a:latin typeface="+mn-lt"/>
          <a:ea typeface="+mn-ea"/>
          <a:cs typeface="+mn-cs"/>
        </a:defRPr>
      </a:lvl1pPr>
      <a:lvl2pPr marL="286941" indent="-136922" algn="l" rtl="0" eaLnBrk="1" fontAlgn="base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425054" indent="-136922" algn="l" rtl="0" eaLnBrk="1" fontAlgn="base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50" kern="1200">
          <a:solidFill>
            <a:srgbClr val="404040"/>
          </a:solidFill>
          <a:latin typeface="+mn-lt"/>
          <a:ea typeface="+mn-ea"/>
          <a:cs typeface="+mn-cs"/>
        </a:defRPr>
      </a:lvl3pPr>
      <a:lvl4pPr marL="561975" indent="-136922" algn="l" rtl="0" eaLnBrk="1" fontAlgn="base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50" kern="1200">
          <a:solidFill>
            <a:srgbClr val="404040"/>
          </a:solidFill>
          <a:latin typeface="+mn-lt"/>
          <a:ea typeface="+mn-ea"/>
          <a:cs typeface="+mn-cs"/>
        </a:defRPr>
      </a:lvl4pPr>
      <a:lvl5pPr marL="698897" indent="-136922" algn="l" rtl="0" eaLnBrk="1" fontAlgn="base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50" kern="1200">
          <a:solidFill>
            <a:srgbClr val="404040"/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smartsignbrooklyn/1565374051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1CEF2-6DBB-47A1-97DC-C8CA0B77AA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Safety Scenario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75EBA1-7BCE-482D-AC30-26EB78BD8B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 </a:t>
            </a:r>
            <a:r>
              <a:rPr lang="en-US" dirty="0" err="1"/>
              <a:t>poisining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789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26247" y="1035478"/>
            <a:ext cx="4629150" cy="642938"/>
          </a:xfrm>
        </p:spPr>
        <p:txBody>
          <a:bodyPr>
            <a:normAutofit/>
          </a:bodyPr>
          <a:lstStyle/>
          <a:p>
            <a:r>
              <a:rPr lang="en-US" sz="4000" dirty="0"/>
              <a:t>Safety Scenario</a:t>
            </a:r>
            <a:endParaRPr lang="nl-NL" sz="4000" dirty="0"/>
          </a:p>
        </p:txBody>
      </p:sp>
      <p:sp>
        <p:nvSpPr>
          <p:cNvPr id="5" name="Tekstvak 4"/>
          <p:cNvSpPr txBox="1"/>
          <p:nvPr/>
        </p:nvSpPr>
        <p:spPr>
          <a:xfrm>
            <a:off x="1064353" y="2653752"/>
            <a:ext cx="48006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Your lab mate looks pale and expresses that he/she is not feeling very well.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Shortly before that, he/she was doing CO additions.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i="1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i="1" dirty="0"/>
              <a:t>What </a:t>
            </a:r>
            <a:r>
              <a:rPr lang="en-US" i="1" dirty="0" err="1"/>
              <a:t>shold</a:t>
            </a:r>
            <a:r>
              <a:rPr lang="en-US" i="1" dirty="0"/>
              <a:t> you do?</a:t>
            </a:r>
            <a:endParaRPr lang="nl-NL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0BF511-B5EF-476A-8E3B-B311726FB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501468" y="3149297"/>
            <a:ext cx="1746635" cy="115646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E98AB96-9990-4DB2-8E2F-B6A08CC2C410}"/>
              </a:ext>
            </a:extLst>
          </p:cNvPr>
          <p:cNvSpPr txBox="1">
            <a:spLocks/>
          </p:cNvSpPr>
          <p:nvPr/>
        </p:nvSpPr>
        <p:spPr>
          <a:xfrm>
            <a:off x="2049012" y="1485535"/>
            <a:ext cx="4805134" cy="385763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86499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52332" y="901785"/>
            <a:ext cx="4629150" cy="642938"/>
          </a:xfrm>
        </p:spPr>
        <p:txBody>
          <a:bodyPr>
            <a:normAutofit/>
          </a:bodyPr>
          <a:lstStyle/>
          <a:p>
            <a:r>
              <a:rPr lang="en-US" sz="4000" dirty="0"/>
              <a:t>Symptoms</a:t>
            </a:r>
            <a:endParaRPr lang="nl-NL" sz="4000" dirty="0"/>
          </a:p>
        </p:txBody>
      </p:sp>
      <p:pic>
        <p:nvPicPr>
          <p:cNvPr id="139266" name="Picture 2" descr="https://upload.wikimedia.org/wikipedia/commons/thumb/9/99/CO_toxicity_symptoms_%28en%29.jpg/290px-CO_toxicity_symptoms_%28en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683" y="2122548"/>
            <a:ext cx="2488221" cy="295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268" name="Picture 4" descr="https://upload.wikimedia.org/wikipedia/commons/thumb/3/36/Carboxyhemoglobin_from_1AJ9.png/220px-Carboxyhemoglobin_from_1AJ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577" y="3703521"/>
            <a:ext cx="1409384" cy="135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392470" y="2319237"/>
            <a:ext cx="44081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 binds ~200 times stronger than O</a:t>
            </a:r>
            <a:r>
              <a:rPr lang="en-US" baseline="-25000" dirty="0"/>
              <a:t>2</a:t>
            </a:r>
          </a:p>
          <a:p>
            <a:pPr algn="ctr"/>
            <a:endParaRPr lang="en-US" baseline="-25000" dirty="0"/>
          </a:p>
          <a:p>
            <a:pPr algn="ctr"/>
            <a:r>
              <a:rPr lang="en-US" dirty="0"/>
              <a:t>Half life is 4-6 hours under normal conditions</a:t>
            </a:r>
            <a:endParaRPr lang="nl-NL" dirty="0"/>
          </a:p>
        </p:txBody>
      </p:sp>
      <p:sp>
        <p:nvSpPr>
          <p:cNvPr id="6" name="AutoShape 6" descr="Afbeeldingsresultaat voor cherry red"/>
          <p:cNvSpPr>
            <a:spLocks noChangeAspect="1" noChangeArrowheads="1"/>
          </p:cNvSpPr>
          <p:nvPr/>
        </p:nvSpPr>
        <p:spPr bwMode="auto">
          <a:xfrm>
            <a:off x="2087761" y="1418928"/>
            <a:ext cx="171450" cy="17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AutoShape 8" descr="Afbeeldingsresultaat voor cherry red"/>
          <p:cNvSpPr>
            <a:spLocks noChangeAspect="1" noChangeArrowheads="1"/>
          </p:cNvSpPr>
          <p:nvPr/>
        </p:nvSpPr>
        <p:spPr bwMode="auto">
          <a:xfrm>
            <a:off x="2173486" y="1504654"/>
            <a:ext cx="171450" cy="17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5BFFCC0-5C35-495F-BA92-03933DC53BCC}"/>
              </a:ext>
            </a:extLst>
          </p:cNvPr>
          <p:cNvSpPr/>
          <p:nvPr/>
        </p:nvSpPr>
        <p:spPr>
          <a:xfrm>
            <a:off x="228600" y="5079372"/>
            <a:ext cx="4572000" cy="34624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25" dirty="0"/>
              <a:t>A </a:t>
            </a:r>
            <a:r>
              <a:rPr lang="en-US" sz="825" dirty="0" err="1"/>
              <a:t>heme</a:t>
            </a:r>
            <a:r>
              <a:rPr lang="en-US" sz="825" dirty="0"/>
              <a:t> unit of human </a:t>
            </a:r>
            <a:r>
              <a:rPr lang="en-US" sz="825" dirty="0" err="1"/>
              <a:t>carboxyhaemoglobin</a:t>
            </a:r>
            <a:r>
              <a:rPr lang="en-US" sz="825" dirty="0"/>
              <a:t>, showing the carbonyl ligand (CO) at the apical position, </a:t>
            </a:r>
            <a:r>
              <a:rPr lang="en-US" sz="825" i="1" dirty="0"/>
              <a:t>trans</a:t>
            </a:r>
            <a:r>
              <a:rPr lang="en-US" sz="825" dirty="0"/>
              <a:t> to the histidine residue. </a:t>
            </a:r>
            <a:r>
              <a:rPr lang="en-US" sz="750" i="1" dirty="0"/>
              <a:t>https://en.wikipedia.org/wiki/Carboxyhemoglobin</a:t>
            </a:r>
            <a:endParaRPr lang="en-US" sz="825" i="1" dirty="0"/>
          </a:p>
        </p:txBody>
      </p:sp>
    </p:spTree>
    <p:extLst>
      <p:ext uri="{BB962C8B-B14F-4D97-AF65-F5344CB8AC3E}">
        <p14:creationId xmlns:p14="http://schemas.microsoft.com/office/powerpoint/2010/main" val="634500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Course of action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/>
          </a:p>
          <a:p>
            <a:r>
              <a:rPr lang="en-US" sz="1800" b="1" dirty="0"/>
              <a:t>CO Poising Prevention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Keep CO detectors near CO tanks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Ensure chemistry is done in a properly ventilated fume hood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Work with other people around</a:t>
            </a:r>
          </a:p>
          <a:p>
            <a:pPr marL="0" indent="0">
              <a:buNone/>
            </a:pPr>
            <a:r>
              <a:rPr lang="en-US" sz="1800" b="1" dirty="0"/>
              <a:t>Potential Poising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Remove victim from the environment to fresh 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Call 911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Pay close attention to their vital signs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Use CPR if necessary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3969914"/>
      </p:ext>
    </p:extLst>
  </p:cSld>
  <p:clrMapOvr>
    <a:masterClrMapping/>
  </p:clrMapOvr>
</p:sld>
</file>

<file path=ppt/theme/theme1.xml><?xml version="1.0" encoding="utf-8"?>
<a:theme xmlns:a="http://schemas.openxmlformats.org/drawingml/2006/main" name="Safety -Moment -Template">
  <a:themeElements>
    <a:clrScheme name="Custom 25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7F7F7F"/>
      </a:accent1>
      <a:accent2>
        <a:srgbClr val="002060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fety -Moment -Template" id="{0F7AC10F-FCE9-4F88-9A52-29D6A956B3AC}" vid="{A936655B-3620-4CA9-B08D-D2C35686BE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Safety -Moment -Template</Template>
  <TotalTime>9</TotalTime>
  <Words>144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Safety -Moment -Template</vt:lpstr>
      <vt:lpstr>Safety Scenario</vt:lpstr>
      <vt:lpstr>Safety Scenario</vt:lpstr>
      <vt:lpstr>Symptoms</vt:lpstr>
      <vt:lpstr>Course of 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Scenario</dc:title>
  <dc:creator>Szewczyk, Suzanne</dc:creator>
  <cp:lastModifiedBy>Szewczyk, Suzanne</cp:lastModifiedBy>
  <cp:revision>2</cp:revision>
  <dcterms:created xsi:type="dcterms:W3CDTF">2018-03-16T19:11:28Z</dcterms:created>
  <dcterms:modified xsi:type="dcterms:W3CDTF">2018-03-17T17:26:09Z</dcterms:modified>
</cp:coreProperties>
</file>