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300" r:id="rId2"/>
    <p:sldId id="284" r:id="rId3"/>
    <p:sldId id="298" r:id="rId4"/>
    <p:sldId id="29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8970" autoAdjust="0"/>
  </p:normalViewPr>
  <p:slideViewPr>
    <p:cSldViewPr snapToGrid="0" showGuides="1">
      <p:cViewPr varScale="1">
        <p:scale>
          <a:sx n="102" d="100"/>
          <a:sy n="102" d="100"/>
        </p:scale>
        <p:origin x="190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970F0-4A29-4400-AB74-EF5248C2473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3996C-61D4-4115-83F6-CD7C2776E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6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836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7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19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18" y="883578"/>
            <a:ext cx="7980218" cy="51951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8913" y="6255958"/>
            <a:ext cx="4710623" cy="404614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79318" y="203723"/>
            <a:ext cx="7980218" cy="597661"/>
          </a:xfrm>
        </p:spPr>
        <p:txBody>
          <a:bodyPr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751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318" y="934948"/>
            <a:ext cx="3840480" cy="517817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4776" y="914400"/>
            <a:ext cx="3840480" cy="519872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79318" y="203723"/>
            <a:ext cx="7980218" cy="597661"/>
          </a:xfrm>
        </p:spPr>
        <p:txBody>
          <a:bodyPr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8913" y="6255958"/>
            <a:ext cx="4710623" cy="404614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13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7614" y="924674"/>
            <a:ext cx="393192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7614" y="1892424"/>
            <a:ext cx="3931920" cy="4220700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79318" y="203723"/>
            <a:ext cx="7980218" cy="597661"/>
          </a:xfrm>
        </p:spPr>
        <p:txBody>
          <a:bodyPr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8913" y="6255958"/>
            <a:ext cx="4710623" cy="404614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79318" y="944218"/>
            <a:ext cx="393192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779318" y="1911968"/>
            <a:ext cx="3931920" cy="4220700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562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8F07F-4523-4189-8618-FDB517E3312A}" type="datetime1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517B-5F03-4E4D-AC61-65FF018D3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279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000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2122-6FBC-4291-A653-C8AF7D510DCD}" type="datetime1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445E-34F7-4508-88C9-3873B904D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8587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D765-E743-45D5-A47B-978BB73BCC4C}" type="datetime1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4854-0871-4620-8C2D-609B4ACB0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804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856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68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4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302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65AB6365-C861-4495-94A5-1A3CBB253996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31BFFABA-4EF4-485D-B23E-CDB3DEC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598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98" r:id="rId12"/>
    <p:sldLayoutId id="2147483700" r:id="rId13"/>
    <p:sldLayoutId id="2147483701" r:id="rId14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6207-94A0-4D77-A67E-1C4B5A4E9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 Moment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6CEB1-6DFF-44E9-A52C-FDB7D336CF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Compressed gas safety</a:t>
            </a:r>
          </a:p>
        </p:txBody>
      </p:sp>
    </p:spTree>
    <p:extLst>
      <p:ext uri="{BB962C8B-B14F-4D97-AF65-F5344CB8AC3E}">
        <p14:creationId xmlns:p14="http://schemas.microsoft.com/office/powerpoint/2010/main" val="14311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7369" y="663358"/>
            <a:ext cx="7543800" cy="885535"/>
          </a:xfrm>
        </p:spPr>
        <p:txBody>
          <a:bodyPr>
            <a:normAutofit/>
          </a:bodyPr>
          <a:lstStyle/>
          <a:p>
            <a:r>
              <a:rPr lang="en-US" sz="4000" dirty="0"/>
              <a:t>Compressed Gas Safety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60" y="1790754"/>
            <a:ext cx="1828800" cy="1811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60" y="4310696"/>
            <a:ext cx="1828800" cy="1846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53686" y="1707567"/>
            <a:ext cx="3823200" cy="91034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algn="l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 panose="02040503050406030204" pitchFamily="18" charset="0"/>
                <a:sym typeface="Helvetica Light"/>
              </a:rPr>
              <a:t>Non-flammable, non-toxic</a:t>
            </a:r>
            <a:r>
              <a:rPr kumimoji="0" lang="en-US" sz="20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 panose="02040503050406030204" pitchFamily="18" charset="0"/>
                <a:sym typeface="Helvetica Light"/>
              </a:rPr>
              <a:t> gases</a:t>
            </a:r>
            <a:endParaRPr lang="en-US" sz="2000" b="1" dirty="0">
              <a:latin typeface="Cambria" panose="02040503050406030204" pitchFamily="18" charset="0"/>
            </a:endParaRPr>
          </a:p>
          <a:p>
            <a:pPr marL="0" marR="0" indent="0" algn="l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Causes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asphyxiation 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by displacing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O</a:t>
            </a:r>
            <a:r>
              <a:rPr kumimoji="0" lang="en-US" sz="1600" b="0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. </a:t>
            </a:r>
            <a:b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</a:br>
            <a:r>
              <a:rPr lang="en-US" sz="1600" dirty="0"/>
              <a:t>Can explode if heated. 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837" y="2518138"/>
            <a:ext cx="2520029" cy="35634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N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, 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Ar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, He, CO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3686" y="4103044"/>
            <a:ext cx="4249232" cy="11565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algn="l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 panose="02040503050406030204" pitchFamily="18" charset="0"/>
                <a:sym typeface="Helvetica Light"/>
              </a:rPr>
              <a:t>Flammable</a:t>
            </a:r>
            <a:r>
              <a:rPr kumimoji="0" lang="en-US" sz="20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 panose="02040503050406030204" pitchFamily="18" charset="0"/>
                <a:sym typeface="Helvetica Light"/>
              </a:rPr>
              <a:t> gases</a:t>
            </a:r>
            <a:endParaRPr lang="en-US" sz="2000" b="1" dirty="0">
              <a:latin typeface="Cambria" panose="02040503050406030204" pitchFamily="18" charset="0"/>
            </a:endParaRPr>
          </a:p>
          <a:p>
            <a:pPr marL="0" marR="0" algn="l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Gases or gas mixtures that are ignitable. </a:t>
            </a:r>
            <a:br>
              <a:rPr lang="en-US" sz="1600" dirty="0"/>
            </a:b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Lighter than air,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low flash</a:t>
            </a:r>
            <a:r>
              <a:rPr lang="en-US" sz="1600" dirty="0"/>
              <a:t> 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point (sensitive to static spark).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837" y="5576957"/>
            <a:ext cx="2908931" cy="35634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CO, H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, C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H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(acetylene)</a:t>
            </a:r>
            <a:endParaRPr kumimoji="0" lang="en-US" sz="16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836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434" y="744950"/>
            <a:ext cx="7543800" cy="910344"/>
          </a:xfrm>
        </p:spPr>
        <p:txBody>
          <a:bodyPr>
            <a:normAutofit/>
          </a:bodyPr>
          <a:lstStyle/>
          <a:p>
            <a:r>
              <a:rPr lang="en-US" sz="4000" dirty="0"/>
              <a:t>Compressed Gas Safety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83" y="2076802"/>
            <a:ext cx="18288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83" y="4208197"/>
            <a:ext cx="1828800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9066" y="4450235"/>
            <a:ext cx="3895344" cy="112578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R="0" algn="just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 panose="02040503050406030204" pitchFamily="18" charset="0"/>
                <a:sym typeface="Helvetica Light"/>
              </a:rPr>
              <a:t>Oxidizing gases </a:t>
            </a:r>
            <a:endParaRPr lang="en-US" sz="2000" b="1" dirty="0">
              <a:latin typeface="Cambria" panose="02040503050406030204" pitchFamily="18" charset="0"/>
            </a:endParaRPr>
          </a:p>
          <a:p>
            <a:pPr marR="0" algn="just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dirty="0"/>
              <a:t>Any gas which causes or contributes to the combustion of other materials; some of these g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ases decompose exothermically.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9066" y="2261763"/>
            <a:ext cx="3895344" cy="91034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algn="l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 panose="02040503050406030204" pitchFamily="18" charset="0"/>
                <a:sym typeface="Helvetica Light"/>
              </a:rPr>
              <a:t>Toxic/corrosive</a:t>
            </a:r>
            <a:r>
              <a:rPr lang="en-US" sz="2000" b="1" dirty="0">
                <a:latin typeface="Cambria" panose="02040503050406030204" pitchFamily="18" charset="0"/>
              </a:rPr>
              <a:t> gases</a:t>
            </a:r>
          </a:p>
          <a:p>
            <a:pPr marL="0" marR="0" algn="l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Harmful/fatal if inhaled or in contact with skin. 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Chemical asphyxiant.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6565" y="5680651"/>
            <a:ext cx="1575440" cy="35634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O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,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N</a:t>
            </a:r>
            <a:r>
              <a:rPr lang="en-US" sz="1800" b="1" dirty="0"/>
              <a:t>O, NO</a:t>
            </a:r>
            <a:r>
              <a:rPr lang="en-US" sz="1800" b="1" baseline="-25000" dirty="0"/>
              <a:t>2</a:t>
            </a:r>
            <a:endParaRPr kumimoji="0" lang="en-US" sz="16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6565" y="3361044"/>
            <a:ext cx="2120346" cy="35634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defTabSz="93106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NH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3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, </a:t>
            </a:r>
            <a:r>
              <a:rPr kumimoji="0" lang="en-US" sz="1800" b="1" i="0" u="none" strike="noStrike" cap="none" spc="0" normalizeH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HCl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, H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2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S, CO</a:t>
            </a:r>
            <a:endParaRPr kumimoji="0" lang="en-US" sz="16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050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8376" y="927712"/>
            <a:ext cx="7543800" cy="677820"/>
          </a:xfrm>
        </p:spPr>
        <p:txBody>
          <a:bodyPr>
            <a:normAutofit/>
          </a:bodyPr>
          <a:lstStyle/>
          <a:p>
            <a:r>
              <a:rPr lang="en-US" sz="4000" dirty="0"/>
              <a:t>Compressed Gas Safety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406" y="1865180"/>
            <a:ext cx="3860870" cy="21850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algn="l">
              <a:spcAft>
                <a:spcPts val="500"/>
              </a:spcAft>
            </a:pPr>
            <a:r>
              <a:rPr lang="en-US" b="1" dirty="0">
                <a:latin typeface="Cambria" panose="02040503050406030204" pitchFamily="18" charset="0"/>
              </a:rPr>
              <a:t>When </a:t>
            </a:r>
            <a:r>
              <a:rPr lang="en-US" b="1" i="1" dirty="0">
                <a:latin typeface="Cambria" panose="02040503050406030204" pitchFamily="18" charset="0"/>
              </a:rPr>
              <a:t>using</a:t>
            </a:r>
            <a:r>
              <a:rPr lang="en-US" b="1" dirty="0">
                <a:latin typeface="Cambria" panose="02040503050406030204" pitchFamily="18" charset="0"/>
              </a:rPr>
              <a:t> a cylinder, ALWAYS:</a:t>
            </a:r>
            <a:endParaRPr lang="en-US" dirty="0"/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Use a proper carrier or cart with a restraining device 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Use the buddy system when changing hazardous gas cylinders 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Use an empty, in use, full tag 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Use regulators approved for the specific gas you’re using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6654" y="1865180"/>
            <a:ext cx="3749040" cy="1538721"/>
          </a:xfrm>
          <a:prstGeom prst="rect">
            <a:avLst/>
          </a:prstGeom>
          <a:solidFill>
            <a:srgbClr val="FF505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algn="l">
              <a:spcAft>
                <a:spcPts val="500"/>
              </a:spcAft>
            </a:pPr>
            <a:r>
              <a:rPr lang="en-US" b="1" dirty="0">
                <a:latin typeface="Cambria" panose="02040503050406030204" pitchFamily="18" charset="0"/>
              </a:rPr>
              <a:t>When </a:t>
            </a:r>
            <a:r>
              <a:rPr lang="en-US" b="1" i="1" dirty="0">
                <a:latin typeface="Cambria" panose="02040503050406030204" pitchFamily="18" charset="0"/>
              </a:rPr>
              <a:t>using</a:t>
            </a:r>
            <a:r>
              <a:rPr lang="en-US" b="1" dirty="0">
                <a:latin typeface="Cambria" panose="02040503050406030204" pitchFamily="18" charset="0"/>
              </a:rPr>
              <a:t> a cylinder, NEVER: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Move more than 5 ft. without a carrier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Use Teflon tape or thread sealant on cylinders 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Try to catch a falling cylinder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Get in an elevator with a  full/in use cylinder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6" y="1736725"/>
            <a:ext cx="1148216" cy="14027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1" r="20448"/>
          <a:stretch/>
        </p:blipFill>
        <p:spPr>
          <a:xfrm>
            <a:off x="277053" y="1866009"/>
            <a:ext cx="285519" cy="4950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9406" y="4309880"/>
            <a:ext cx="3860870" cy="14746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algn="l">
              <a:spcAft>
                <a:spcPts val="500"/>
              </a:spcAft>
            </a:pPr>
            <a:r>
              <a:rPr lang="en-US" b="1" dirty="0">
                <a:latin typeface="Cambria" panose="02040503050406030204" pitchFamily="18" charset="0"/>
              </a:rPr>
              <a:t>When </a:t>
            </a:r>
            <a:r>
              <a:rPr lang="en-US" b="1" i="1" dirty="0">
                <a:latin typeface="Cambria" panose="02040503050406030204" pitchFamily="18" charset="0"/>
              </a:rPr>
              <a:t>storing</a:t>
            </a:r>
            <a:r>
              <a:rPr lang="en-US" b="1" dirty="0">
                <a:latin typeface="Cambria" panose="02040503050406030204" pitchFamily="18" charset="0"/>
              </a:rPr>
              <a:t> a cylinder, ALWAYS: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Have a cylinder cap in place unless in use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Secure all cylinders to a wall in designated areas with chains and/or straps 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Position tanks so labels are visible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6654" y="4309880"/>
            <a:ext cx="3749040" cy="1754165"/>
          </a:xfrm>
          <a:prstGeom prst="rect">
            <a:avLst/>
          </a:prstGeom>
          <a:solidFill>
            <a:srgbClr val="FF505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algn="l">
              <a:spcAft>
                <a:spcPts val="500"/>
              </a:spcAft>
            </a:pPr>
            <a:r>
              <a:rPr lang="en-US" b="1" dirty="0">
                <a:latin typeface="Cambria" panose="02040503050406030204" pitchFamily="18" charset="0"/>
              </a:rPr>
              <a:t>When </a:t>
            </a:r>
            <a:r>
              <a:rPr lang="en-US" b="1" i="1" dirty="0">
                <a:latin typeface="Cambria" panose="02040503050406030204" pitchFamily="18" charset="0"/>
              </a:rPr>
              <a:t>storing</a:t>
            </a:r>
            <a:r>
              <a:rPr lang="en-US" b="1" dirty="0">
                <a:latin typeface="Cambria" panose="02040503050406030204" pitchFamily="18" charset="0"/>
              </a:rPr>
              <a:t> a cylinder, NEVER: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Keep incompatible gases together (e.g. flammable and oxidizing) 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Expose the cylinders to corrosive materials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Store cylinders more than 3 years</a:t>
            </a:r>
          </a:p>
          <a:p>
            <a:pPr marL="342900" indent="-342900" algn="l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Expose to temps above 52°C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9" t="9995" r="50876" b="4348"/>
          <a:stretch/>
        </p:blipFill>
        <p:spPr>
          <a:xfrm>
            <a:off x="354843" y="4491339"/>
            <a:ext cx="698185" cy="140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87166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18435</TotalTime>
  <Words>262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Helvetica Light</vt:lpstr>
      <vt:lpstr>Safety -Moment -Template</vt:lpstr>
      <vt:lpstr>Safety Moment</vt:lpstr>
      <vt:lpstr>Compressed Gas Safety </vt:lpstr>
      <vt:lpstr>Compressed Gas Safety</vt:lpstr>
      <vt:lpstr>Compressed Gas Safety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Polymers: Science in the news</dc:title>
  <dc:creator>Julia</dc:creator>
  <cp:lastModifiedBy>Szewczyk, Suzanne</cp:lastModifiedBy>
  <cp:revision>81</cp:revision>
  <dcterms:created xsi:type="dcterms:W3CDTF">2015-12-23T04:17:55Z</dcterms:created>
  <dcterms:modified xsi:type="dcterms:W3CDTF">2018-03-17T17:28:08Z</dcterms:modified>
</cp:coreProperties>
</file>