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F7F7F"/>
    <a:srgbClr val="3F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D1F50A-04BB-48F7-A182-3C9585C4B7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266C5-7C06-4557-ABE6-B014E5D34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4419A-A9CE-487E-9222-4593C0F96B7E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18B1-60A8-4AA6-9043-117E46807B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7A9CB-4AC4-4C02-9C5C-2DE02B6349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9D5B-A641-4671-BC99-3E4AAE77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9F521-D0C2-45BD-9BB7-3C7EB5B9CF6F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D0A8-0C6B-463A-8826-1658246D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Nitric oxide or nitrogen dioxide</a:t>
            </a:r>
          </a:p>
          <a:p>
            <a:r>
              <a:rPr lang="en-US" dirty="0"/>
              <a:t>Hydrogen disulfide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F766-006B-471E-B105-FC06C917A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Nitric oxide or nitrogen dioxide</a:t>
            </a:r>
          </a:p>
          <a:p>
            <a:r>
              <a:rPr lang="en-US" dirty="0"/>
              <a:t>Hydrogen disulfide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F766-006B-471E-B105-FC06C917A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Nitric oxide or nitrogen dioxide</a:t>
            </a:r>
          </a:p>
          <a:p>
            <a:r>
              <a:rPr lang="en-US" dirty="0"/>
              <a:t>Hydrogen disulfide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F766-006B-471E-B105-FC06C917A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728-F5B1-41FD-B831-FCC4507E5A44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4BCC-94BA-46FE-9AAA-0E6768C504BF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C29A-B961-43F1-BD1B-52F685B1F944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46A-D730-4429-8C96-308814ABECF2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68C6-3BB8-445C-9431-9C6815AD67A1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6FA-5257-4356-9FEC-823D3DF04B3A}" type="datetime1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C8F4-E126-444B-8CE3-B32F2FFB072F}" type="datetime1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B35A-AF4A-4E8D-842D-3994EF03DD09}" type="datetime1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1525-AB81-4071-9CA3-F90E8730BCE6}" type="datetime1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8B82D6C-5834-4027-8A06-91180220CFBA}" type="datetime1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2153-C3D5-4667-860E-8392CEF0CACC}" type="datetime1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5CAA53-FB7F-4F32-B7D8-E046DDD278B6}" type="datetime1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455FEA-41F6-4A1D-BAB6-5EC4248FCC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17" y="2102591"/>
            <a:ext cx="6858000" cy="17907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Safety Scenario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C7F365-0ADC-4A1C-800B-2851C8A83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221" y="4644176"/>
            <a:ext cx="6831673" cy="10862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Pyrophoric materials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A71859-CFA3-46B9-BF43-9A5F3769527C}"/>
              </a:ext>
            </a:extLst>
          </p:cNvPr>
          <p:cNvGrpSpPr/>
          <p:nvPr/>
        </p:nvGrpSpPr>
        <p:grpSpPr>
          <a:xfrm>
            <a:off x="0" y="-294214"/>
            <a:ext cx="9395670" cy="2095183"/>
            <a:chOff x="0" y="-294214"/>
            <a:chExt cx="9395670" cy="20951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ECEEFB-E951-4021-BECD-C4C1E161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70" y="-294214"/>
              <a:ext cx="1905000" cy="164592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91DE93-7F88-41E4-87F0-AFAE7E1E0B18}"/>
                </a:ext>
              </a:extLst>
            </p:cNvPr>
            <p:cNvGrpSpPr/>
            <p:nvPr/>
          </p:nvGrpSpPr>
          <p:grpSpPr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F6830E50-83CF-4DA1-91D3-DA544239A7DF}"/>
                  </a:ext>
                </a:extLst>
              </p:cNvPr>
              <p:cNvSpPr/>
              <p:nvPr/>
            </p:nvSpPr>
            <p:spPr>
              <a:xfrm rot="5400000">
                <a:off x="-132561" y="125883"/>
                <a:ext cx="1807647" cy="1542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C61858C1-01BF-4FD3-A4C9-E551412688FA}"/>
                  </a:ext>
                </a:extLst>
              </p:cNvPr>
              <p:cNvSpPr/>
              <p:nvPr/>
            </p:nvSpPr>
            <p:spPr>
              <a:xfrm rot="5400000">
                <a:off x="-88374" y="79386"/>
                <a:ext cx="1205098" cy="1028350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8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351" y="1012642"/>
            <a:ext cx="2774781" cy="6781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25" y="2127320"/>
            <a:ext cx="6910958" cy="1619967"/>
          </a:xfrm>
        </p:spPr>
        <p:txBody>
          <a:bodyPr>
            <a:normAutofit/>
          </a:bodyPr>
          <a:lstStyle/>
          <a:p>
            <a:r>
              <a:rPr lang="en-US" i="1" dirty="0"/>
              <a:t>You are about to use a bottle of a pyrophoric reagent in your hood. As you remove the cap, the bottle catches fire. What now?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FB5900-A4A0-4AF1-B684-3CFCCEA507F2}"/>
              </a:ext>
            </a:extLst>
          </p:cNvPr>
          <p:cNvGrpSpPr/>
          <p:nvPr/>
        </p:nvGrpSpPr>
        <p:grpSpPr>
          <a:xfrm>
            <a:off x="0" y="-294214"/>
            <a:ext cx="9395670" cy="2095183"/>
            <a:chOff x="0" y="-294214"/>
            <a:chExt cx="9395670" cy="20951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3C3116-2BFD-4F9C-B868-BD1C46CB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70" y="-294214"/>
              <a:ext cx="1905000" cy="164592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BBED7F-3118-4BD0-8032-514DF61793D9}"/>
                </a:ext>
              </a:extLst>
            </p:cNvPr>
            <p:cNvGrpSpPr/>
            <p:nvPr/>
          </p:nvGrpSpPr>
          <p:grpSpPr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CF3E110C-E8A0-4193-8791-6D770EC0E2BA}"/>
                  </a:ext>
                </a:extLst>
              </p:cNvPr>
              <p:cNvSpPr/>
              <p:nvPr/>
            </p:nvSpPr>
            <p:spPr>
              <a:xfrm rot="5400000">
                <a:off x="-132561" y="125883"/>
                <a:ext cx="1807647" cy="1542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669C3F7E-25DF-4E2B-99A7-EEE58CA272CD}"/>
                  </a:ext>
                </a:extLst>
              </p:cNvPr>
              <p:cNvSpPr/>
              <p:nvPr/>
            </p:nvSpPr>
            <p:spPr>
              <a:xfrm rot="5400000">
                <a:off x="-88374" y="79386"/>
                <a:ext cx="1205098" cy="1028350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BC0B860-CFCB-40E9-85D4-E4F4F8F6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662" y="3473865"/>
            <a:ext cx="3159869" cy="2098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0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78" y="1012642"/>
            <a:ext cx="3872083" cy="6781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44" y="2079523"/>
            <a:ext cx="5228576" cy="35248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Call for help from someone in your lab and turn on the emergency exhaust.</a:t>
            </a:r>
          </a:p>
          <a:p>
            <a:pPr lvl="0"/>
            <a:r>
              <a:rPr lang="en-US" dirty="0"/>
              <a:t>Move other flammables or electrical cords out of the way.</a:t>
            </a:r>
          </a:p>
          <a:p>
            <a:pPr lvl="0"/>
            <a:r>
              <a:rPr lang="en-US" dirty="0"/>
              <a:t>Try to smother the fire using sand or salt and the cap if possible.</a:t>
            </a:r>
          </a:p>
          <a:p>
            <a:pPr lvl="0"/>
            <a:r>
              <a:rPr lang="en-US" dirty="0"/>
              <a:t>Use the </a:t>
            </a:r>
            <a:r>
              <a:rPr lang="en-US" b="1" dirty="0"/>
              <a:t>red class ABC</a:t>
            </a:r>
            <a:r>
              <a:rPr lang="en-US" dirty="0"/>
              <a:t> fire extinguisher if the fire spreads or will not go out. Use the </a:t>
            </a:r>
            <a:r>
              <a:rPr lang="en-US" b="1" dirty="0"/>
              <a:t>yellow class</a:t>
            </a:r>
            <a:r>
              <a:rPr lang="en-US" dirty="0"/>
              <a:t> </a:t>
            </a:r>
            <a:r>
              <a:rPr lang="en-US" b="1" dirty="0"/>
              <a:t>D</a:t>
            </a:r>
            <a:r>
              <a:rPr lang="en-US" dirty="0"/>
              <a:t> extinguisher from the hallway if it is a pyrophoric metal.</a:t>
            </a:r>
          </a:p>
          <a:p>
            <a:pPr lvl="0"/>
            <a:r>
              <a:rPr lang="en-US" dirty="0"/>
              <a:t>If there is doubt the fire can be managed, close hood and pull fire alarm. Emergency gas shut off valves for the bay are near the exit/entrance.</a:t>
            </a:r>
          </a:p>
          <a:p>
            <a:pPr lvl="0"/>
            <a:r>
              <a:rPr lang="en-US" dirty="0"/>
              <a:t>Call </a:t>
            </a:r>
            <a:r>
              <a:rPr lang="en-US" dirty="0" err="1"/>
              <a:t>EHS</a:t>
            </a:r>
            <a:r>
              <a:rPr lang="en-US" dirty="0"/>
              <a:t> to properly dispose of the bottle, cleanup and replace a discharged extinguisher.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FB5900-A4A0-4AF1-B684-3CFCCEA507F2}"/>
              </a:ext>
            </a:extLst>
          </p:cNvPr>
          <p:cNvGrpSpPr/>
          <p:nvPr/>
        </p:nvGrpSpPr>
        <p:grpSpPr>
          <a:xfrm>
            <a:off x="0" y="-294214"/>
            <a:ext cx="9395670" cy="2095183"/>
            <a:chOff x="0" y="-294214"/>
            <a:chExt cx="9395670" cy="20951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3C3116-2BFD-4F9C-B868-BD1C46CB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70" y="-294214"/>
              <a:ext cx="1905000" cy="164592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BBED7F-3118-4BD0-8032-514DF61793D9}"/>
                </a:ext>
              </a:extLst>
            </p:cNvPr>
            <p:cNvGrpSpPr/>
            <p:nvPr/>
          </p:nvGrpSpPr>
          <p:grpSpPr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CF3E110C-E8A0-4193-8791-6D770EC0E2BA}"/>
                  </a:ext>
                </a:extLst>
              </p:cNvPr>
              <p:cNvSpPr/>
              <p:nvPr/>
            </p:nvSpPr>
            <p:spPr>
              <a:xfrm rot="5400000">
                <a:off x="-132561" y="125883"/>
                <a:ext cx="1807647" cy="1542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669C3F7E-25DF-4E2B-99A7-EEE58CA272CD}"/>
                  </a:ext>
                </a:extLst>
              </p:cNvPr>
              <p:cNvSpPr/>
              <p:nvPr/>
            </p:nvSpPr>
            <p:spPr>
              <a:xfrm rot="5400000">
                <a:off x="-88374" y="79386"/>
                <a:ext cx="1205098" cy="1028350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FC3AAA-63CD-4515-B3C2-26D288A9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17" y="2188343"/>
            <a:ext cx="1967219" cy="1967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1DE75-6EAE-49D6-AF7B-70FD910BC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228" y="4432667"/>
            <a:ext cx="773196" cy="1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350" y="1012642"/>
            <a:ext cx="4969777" cy="6781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Preventative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44" y="2079523"/>
            <a:ext cx="7298898" cy="35248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Always open pyrophoric materials slowly and carefully in the hood. Sigma-Aldrich bottles likely have protective air-free seals. </a:t>
            </a:r>
          </a:p>
          <a:p>
            <a:pPr lvl="0"/>
            <a:r>
              <a:rPr lang="en-US" dirty="0"/>
              <a:t>Don’t use an old degraded bottle of a reactive chemical or peroxide former. Dispose of properly as waste.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FB5900-A4A0-4AF1-B684-3CFCCEA507F2}"/>
              </a:ext>
            </a:extLst>
          </p:cNvPr>
          <p:cNvGrpSpPr/>
          <p:nvPr/>
        </p:nvGrpSpPr>
        <p:grpSpPr>
          <a:xfrm>
            <a:off x="0" y="-294214"/>
            <a:ext cx="9395670" cy="2095183"/>
            <a:chOff x="0" y="-294214"/>
            <a:chExt cx="9395670" cy="20951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3C3116-2BFD-4F9C-B868-BD1C46CB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70" y="-294214"/>
              <a:ext cx="1905000" cy="164592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BBED7F-3118-4BD0-8032-514DF61793D9}"/>
                </a:ext>
              </a:extLst>
            </p:cNvPr>
            <p:cNvGrpSpPr/>
            <p:nvPr/>
          </p:nvGrpSpPr>
          <p:grpSpPr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CF3E110C-E8A0-4193-8791-6D770EC0E2BA}"/>
                  </a:ext>
                </a:extLst>
              </p:cNvPr>
              <p:cNvSpPr/>
              <p:nvPr/>
            </p:nvSpPr>
            <p:spPr>
              <a:xfrm rot="5400000">
                <a:off x="-132561" y="125883"/>
                <a:ext cx="1807647" cy="1542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669C3F7E-25DF-4E2B-99A7-EEE58CA272CD}"/>
                  </a:ext>
                </a:extLst>
              </p:cNvPr>
              <p:cNvSpPr/>
              <p:nvPr/>
            </p:nvSpPr>
            <p:spPr>
              <a:xfrm rot="5400000">
                <a:off x="-88374" y="79386"/>
                <a:ext cx="1205098" cy="1028350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ACA14B3-AF25-42F8-AD06-51C2A53B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" y="3689059"/>
            <a:ext cx="2906747" cy="15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0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F7F7F"/>
      </a:accent1>
      <a:accent2>
        <a:srgbClr val="00206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1208</TotalTime>
  <Words>223</Words>
  <Application>Microsoft Office PowerPoint</Application>
  <PresentationFormat>On-screen Show (4:3)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Safety Scenario</vt:lpstr>
      <vt:lpstr>Scenario</vt:lpstr>
      <vt:lpstr>Possible solutions</vt:lpstr>
      <vt:lpstr>Preventative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Gasses</dc:title>
  <dc:creator>Szewczyk, Suzanne</dc:creator>
  <cp:lastModifiedBy>Szewczyk, Suzanne</cp:lastModifiedBy>
  <cp:revision>24</cp:revision>
  <dcterms:created xsi:type="dcterms:W3CDTF">2017-09-16T16:36:05Z</dcterms:created>
  <dcterms:modified xsi:type="dcterms:W3CDTF">2018-03-17T17:29:19Z</dcterms:modified>
</cp:coreProperties>
</file>