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6"/>
  </p:notesMasterIdLst>
  <p:handoutMasterIdLst>
    <p:handoutMasterId r:id="rId7"/>
  </p:handoutMasterIdLst>
  <p:sldIdLst>
    <p:sldId id="257" r:id="rId2"/>
    <p:sldId id="258" r:id="rId3"/>
    <p:sldId id="260"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7F7F7F"/>
    <a:srgbClr val="3F4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D1F50A-04BB-48F7-A182-3C9585C4B7E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6266C5-7C06-4557-ABE6-B014E5D347D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84419A-A9CE-487E-9222-4593C0F96B7E}" type="datetimeFigureOut">
              <a:rPr lang="en-US" smtClean="0"/>
              <a:t>3/16/2018</a:t>
            </a:fld>
            <a:endParaRPr lang="en-US"/>
          </a:p>
        </p:txBody>
      </p:sp>
      <p:sp>
        <p:nvSpPr>
          <p:cNvPr id="4" name="Footer Placeholder 3">
            <a:extLst>
              <a:ext uri="{FF2B5EF4-FFF2-40B4-BE49-F238E27FC236}">
                <a16:creationId xmlns:a16="http://schemas.microsoft.com/office/drawing/2014/main" id="{CDCE18B1-60A8-4AA6-9043-117E46807B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BA7A9CB-4AC4-4C02-9C5C-2DE02B6349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7A9D5B-A641-4671-BC99-3E4AAE770046}" type="slidenum">
              <a:rPr lang="en-US" smtClean="0"/>
              <a:t>‹#›</a:t>
            </a:fld>
            <a:endParaRPr lang="en-US"/>
          </a:p>
        </p:txBody>
      </p:sp>
    </p:spTree>
    <p:extLst>
      <p:ext uri="{BB962C8B-B14F-4D97-AF65-F5344CB8AC3E}">
        <p14:creationId xmlns:p14="http://schemas.microsoft.com/office/powerpoint/2010/main" val="42223087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9F521-D0C2-45BD-9BB7-3C7EB5B9CF6F}" type="datetimeFigureOut">
              <a:rPr lang="en-US" smtClean="0"/>
              <a:t>3/16/2018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0ED0A8-0C6B-463A-8826-1658246D7944}" type="slidenum">
              <a:rPr lang="en-US" smtClean="0"/>
              <a:t>‹#›</a:t>
            </a:fld>
            <a:endParaRPr lang="en-US"/>
          </a:p>
        </p:txBody>
      </p:sp>
    </p:spTree>
    <p:extLst>
      <p:ext uri="{BB962C8B-B14F-4D97-AF65-F5344CB8AC3E}">
        <p14:creationId xmlns:p14="http://schemas.microsoft.com/office/powerpoint/2010/main" val="42295916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Nitric oxide or nitrogen dioxide</a:t>
            </a:r>
          </a:p>
          <a:p>
            <a:r>
              <a:rPr lang="en-US" dirty="0"/>
              <a:t>Hydrogen disulfide</a:t>
            </a:r>
          </a:p>
        </p:txBody>
      </p:sp>
      <p:sp>
        <p:nvSpPr>
          <p:cNvPr id="4" name="Slide Number Placeholder 3"/>
          <p:cNvSpPr>
            <a:spLocks noGrp="1"/>
          </p:cNvSpPr>
          <p:nvPr>
            <p:ph type="sldNum" sz="quarter" idx="10"/>
          </p:nvPr>
        </p:nvSpPr>
        <p:spPr/>
        <p:txBody>
          <a:bodyPr/>
          <a:lstStyle/>
          <a:p>
            <a:fld id="{C9CAF766-006B-471E-B105-FC06C917A9DD}" type="slidenum">
              <a:rPr lang="en-US" smtClean="0"/>
              <a:t>2</a:t>
            </a:fld>
            <a:endParaRPr lang="en-US"/>
          </a:p>
        </p:txBody>
      </p:sp>
    </p:spTree>
    <p:extLst>
      <p:ext uri="{BB962C8B-B14F-4D97-AF65-F5344CB8AC3E}">
        <p14:creationId xmlns:p14="http://schemas.microsoft.com/office/powerpoint/2010/main" val="2242805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Nitric oxide or nitrogen dioxide</a:t>
            </a:r>
          </a:p>
          <a:p>
            <a:r>
              <a:rPr lang="en-US" dirty="0"/>
              <a:t>Hydrogen disulfide</a:t>
            </a:r>
          </a:p>
        </p:txBody>
      </p:sp>
      <p:sp>
        <p:nvSpPr>
          <p:cNvPr id="4" name="Slide Number Placeholder 3"/>
          <p:cNvSpPr>
            <a:spLocks noGrp="1"/>
          </p:cNvSpPr>
          <p:nvPr>
            <p:ph type="sldNum" sz="quarter" idx="10"/>
          </p:nvPr>
        </p:nvSpPr>
        <p:spPr/>
        <p:txBody>
          <a:bodyPr/>
          <a:lstStyle/>
          <a:p>
            <a:fld id="{C9CAF766-006B-471E-B105-FC06C917A9DD}" type="slidenum">
              <a:rPr lang="en-US" smtClean="0"/>
              <a:t>3</a:t>
            </a:fld>
            <a:endParaRPr lang="en-US"/>
          </a:p>
        </p:txBody>
      </p:sp>
    </p:spTree>
    <p:extLst>
      <p:ext uri="{BB962C8B-B14F-4D97-AF65-F5344CB8AC3E}">
        <p14:creationId xmlns:p14="http://schemas.microsoft.com/office/powerpoint/2010/main" val="138057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Nitric oxide or nitrogen dioxide</a:t>
            </a:r>
          </a:p>
          <a:p>
            <a:r>
              <a:rPr lang="en-US" dirty="0"/>
              <a:t>Hydrogen disulfide</a:t>
            </a:r>
          </a:p>
        </p:txBody>
      </p:sp>
      <p:sp>
        <p:nvSpPr>
          <p:cNvPr id="4" name="Slide Number Placeholder 3"/>
          <p:cNvSpPr>
            <a:spLocks noGrp="1"/>
          </p:cNvSpPr>
          <p:nvPr>
            <p:ph type="sldNum" sz="quarter" idx="10"/>
          </p:nvPr>
        </p:nvSpPr>
        <p:spPr/>
        <p:txBody>
          <a:bodyPr/>
          <a:lstStyle/>
          <a:p>
            <a:fld id="{C9CAF766-006B-471E-B105-FC06C917A9DD}" type="slidenum">
              <a:rPr lang="en-US" smtClean="0"/>
              <a:t>4</a:t>
            </a:fld>
            <a:endParaRPr lang="en-US"/>
          </a:p>
        </p:txBody>
      </p:sp>
    </p:spTree>
    <p:extLst>
      <p:ext uri="{BB962C8B-B14F-4D97-AF65-F5344CB8AC3E}">
        <p14:creationId xmlns:p14="http://schemas.microsoft.com/office/powerpoint/2010/main" val="135933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43A728-F5B1-41FD-B831-FCC4507E5A44}" type="datetime1">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55FEA-41F6-4A1D-BAB6-5EC4248FCCD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02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F14BCC-94BA-46FE-9AAA-0E6768C504BF}" type="datetime1">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120893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15C29A-B961-43F1-BD1B-52F685B1F944}" type="datetime1">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188501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E0C46A-D730-4429-8C96-308814ABECF2}" type="datetime1">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69301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C968C6-3BB8-445C-9431-9C6815AD67A1}" type="datetime1">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55FEA-41F6-4A1D-BAB6-5EC4248FCCD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22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67D6FA-5257-4356-9FEC-823D3DF04B3A}" type="datetime1">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219507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8C8F4-E126-444B-8CE3-B32F2FFB072F}" type="datetime1">
              <a:rPr lang="en-US" smtClean="0"/>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290026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88B35A-AF4A-4E8D-842D-3994EF03DD09}" type="datetime1">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390974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4351525-AB81-4071-9CA3-F90E8730BCE6}" type="datetime1">
              <a:rPr lang="en-US" smtClean="0"/>
              <a:t>3/16/2018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3010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8B82D6C-5834-4027-8A06-91180220CFBA}" type="datetime1">
              <a:rPr lang="en-US" smtClean="0"/>
              <a:t>3/16/2018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0455FEA-41F6-4A1D-BAB6-5EC4248FCCD3}" type="slidenum">
              <a:rPr lang="en-US" smtClean="0"/>
              <a:t>‹#›</a:t>
            </a:fld>
            <a:endParaRPr lang="en-US"/>
          </a:p>
        </p:txBody>
      </p:sp>
    </p:spTree>
    <p:extLst>
      <p:ext uri="{BB962C8B-B14F-4D97-AF65-F5344CB8AC3E}">
        <p14:creationId xmlns:p14="http://schemas.microsoft.com/office/powerpoint/2010/main" val="23486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0C2153-C3D5-4667-860E-8392CEF0CACC}" type="datetime1">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55FEA-41F6-4A1D-BAB6-5EC4248FCCD3}" type="slidenum">
              <a:rPr lang="en-US" smtClean="0"/>
              <a:t>‹#›</a:t>
            </a:fld>
            <a:endParaRPr lang="en-US"/>
          </a:p>
        </p:txBody>
      </p:sp>
    </p:spTree>
    <p:extLst>
      <p:ext uri="{BB962C8B-B14F-4D97-AF65-F5344CB8AC3E}">
        <p14:creationId xmlns:p14="http://schemas.microsoft.com/office/powerpoint/2010/main" val="345584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E5CAA53-FB7F-4F32-B7D8-E046DDD278B6}" type="datetime1">
              <a:rPr lang="en-US" smtClean="0"/>
              <a:t>3/16/2018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0455FEA-41F6-4A1D-BAB6-5EC4248FCCD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4646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3629" y="2170717"/>
            <a:ext cx="6858000" cy="1790700"/>
          </a:xfrm>
        </p:spPr>
        <p:txBody>
          <a:bodyPr>
            <a:normAutofit/>
          </a:bodyPr>
          <a:lstStyle/>
          <a:p>
            <a:r>
              <a:rPr lang="en-US" sz="6600" dirty="0">
                <a:solidFill>
                  <a:schemeClr val="tx1"/>
                </a:solidFill>
                <a:effectLst>
                  <a:outerShdw blurRad="38100" dist="38100" dir="2700000" algn="tl">
                    <a:srgbClr val="000000">
                      <a:alpha val="43137"/>
                    </a:srgbClr>
                  </a:outerShdw>
                </a:effectLst>
                <a:latin typeface="+mn-lt"/>
              </a:rPr>
              <a:t>Distillation </a:t>
            </a:r>
          </a:p>
        </p:txBody>
      </p:sp>
      <p:sp>
        <p:nvSpPr>
          <p:cNvPr id="11" name="Subtitle 2">
            <a:extLst>
              <a:ext uri="{FF2B5EF4-FFF2-40B4-BE49-F238E27FC236}">
                <a16:creationId xmlns:a16="http://schemas.microsoft.com/office/drawing/2014/main" id="{74C7F365-0ADC-4A1C-800B-2851C8A83CFB}"/>
              </a:ext>
            </a:extLst>
          </p:cNvPr>
          <p:cNvSpPr>
            <a:spLocks noGrp="1"/>
          </p:cNvSpPr>
          <p:nvPr>
            <p:ph type="subTitle" idx="1"/>
          </p:nvPr>
        </p:nvSpPr>
        <p:spPr>
          <a:xfrm>
            <a:off x="1220221" y="4644176"/>
            <a:ext cx="6831673" cy="1086237"/>
          </a:xfrm>
        </p:spPr>
        <p:txBody>
          <a:bodyPr>
            <a:normAutofit/>
          </a:bodyPr>
          <a:lstStyle/>
          <a:p>
            <a:r>
              <a:rPr lang="en-US" sz="2000" b="1" dirty="0">
                <a:solidFill>
                  <a:schemeClr val="accent1">
                    <a:lumMod val="50000"/>
                  </a:schemeClr>
                </a:solidFill>
              </a:rPr>
              <a:t>Safety scenario</a:t>
            </a:r>
          </a:p>
        </p:txBody>
      </p:sp>
      <p:grpSp>
        <p:nvGrpSpPr>
          <p:cNvPr id="16" name="Group 15">
            <a:extLst>
              <a:ext uri="{FF2B5EF4-FFF2-40B4-BE49-F238E27FC236}">
                <a16:creationId xmlns:a16="http://schemas.microsoft.com/office/drawing/2014/main" id="{5DA71859-CFA3-46B9-BF43-9A5F3769527C}"/>
              </a:ext>
            </a:extLst>
          </p:cNvPr>
          <p:cNvGrpSpPr/>
          <p:nvPr/>
        </p:nvGrpSpPr>
        <p:grpSpPr>
          <a:xfrm>
            <a:off x="0" y="-294214"/>
            <a:ext cx="9395670" cy="2095183"/>
            <a:chOff x="0" y="-294214"/>
            <a:chExt cx="9395670" cy="2095183"/>
          </a:xfrm>
        </p:grpSpPr>
        <p:pic>
          <p:nvPicPr>
            <p:cNvPr id="7" name="Picture 6">
              <a:extLst>
                <a:ext uri="{FF2B5EF4-FFF2-40B4-BE49-F238E27FC236}">
                  <a16:creationId xmlns:a16="http://schemas.microsoft.com/office/drawing/2014/main" id="{1CECEEFB-E951-4021-BECD-C4C1E161DC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0670" y="-294214"/>
              <a:ext cx="1905000" cy="1645920"/>
            </a:xfrm>
            <a:prstGeom prst="rect">
              <a:avLst/>
            </a:prstGeom>
          </p:spPr>
        </p:pic>
        <p:grpSp>
          <p:nvGrpSpPr>
            <p:cNvPr id="15" name="Group 14">
              <a:extLst>
                <a:ext uri="{FF2B5EF4-FFF2-40B4-BE49-F238E27FC236}">
                  <a16:creationId xmlns:a16="http://schemas.microsoft.com/office/drawing/2014/main" id="{C391DE93-7F88-41E4-87F0-AFAE7E1E0B18}"/>
                </a:ext>
              </a:extLst>
            </p:cNvPr>
            <p:cNvGrpSpPr/>
            <p:nvPr/>
          </p:nvGrpSpPr>
          <p:grpSpPr>
            <a:xfrm>
              <a:off x="0" y="-8988"/>
              <a:ext cx="1542525" cy="1809957"/>
              <a:chOff x="0" y="-8988"/>
              <a:chExt cx="1542525" cy="1809957"/>
            </a:xfrm>
          </p:grpSpPr>
          <p:sp>
            <p:nvSpPr>
              <p:cNvPr id="14" name="Right Triangle 13">
                <a:extLst>
                  <a:ext uri="{FF2B5EF4-FFF2-40B4-BE49-F238E27FC236}">
                    <a16:creationId xmlns:a16="http://schemas.microsoft.com/office/drawing/2014/main" id="{F6830E50-83CF-4DA1-91D3-DA544239A7DF}"/>
                  </a:ext>
                </a:extLst>
              </p:cNvPr>
              <p:cNvSpPr/>
              <p:nvPr/>
            </p:nvSpPr>
            <p:spPr>
              <a:xfrm rot="5400000">
                <a:off x="-132561" y="125883"/>
                <a:ext cx="1807647" cy="15425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C61858C1-01BF-4FD3-A4C9-E551412688FA}"/>
                  </a:ext>
                </a:extLst>
              </p:cNvPr>
              <p:cNvSpPr/>
              <p:nvPr/>
            </p:nvSpPr>
            <p:spPr>
              <a:xfrm rot="5400000">
                <a:off x="-88374" y="79386"/>
                <a:ext cx="1205098" cy="1028350"/>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4286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9207" y="1012642"/>
            <a:ext cx="2774781" cy="678128"/>
          </a:xfrm>
        </p:spPr>
        <p:txBody>
          <a:bodyPr>
            <a:normAutofit/>
          </a:bodyPr>
          <a:lstStyle/>
          <a:p>
            <a:pPr algn="ctr"/>
            <a:r>
              <a:rPr lang="en-US" sz="3600" dirty="0">
                <a:solidFill>
                  <a:schemeClr val="accent1">
                    <a:lumMod val="50000"/>
                  </a:schemeClr>
                </a:solidFill>
              </a:rPr>
              <a:t>Scenario</a:t>
            </a:r>
          </a:p>
        </p:txBody>
      </p:sp>
      <p:sp>
        <p:nvSpPr>
          <p:cNvPr id="3" name="Content Placeholder 2"/>
          <p:cNvSpPr>
            <a:spLocks noGrp="1"/>
          </p:cNvSpPr>
          <p:nvPr>
            <p:ph idx="1"/>
          </p:nvPr>
        </p:nvSpPr>
        <p:spPr>
          <a:xfrm>
            <a:off x="1150654" y="3082411"/>
            <a:ext cx="3642572" cy="1898949"/>
          </a:xfrm>
        </p:spPr>
        <p:txBody>
          <a:bodyPr>
            <a:normAutofit/>
          </a:bodyPr>
          <a:lstStyle/>
          <a:p>
            <a:pPr algn="ctr"/>
            <a:r>
              <a:rPr lang="en-US" i="1" dirty="0"/>
              <a:t>You are distilling a large volume of an amine base in your hood when the round bottom flask cracks at the bottom and starts leaking. You begin smelling the amine. What should you do next?</a:t>
            </a:r>
            <a:endParaRPr lang="en-US" dirty="0"/>
          </a:p>
        </p:txBody>
      </p:sp>
      <p:grpSp>
        <p:nvGrpSpPr>
          <p:cNvPr id="14" name="Group 13">
            <a:extLst>
              <a:ext uri="{FF2B5EF4-FFF2-40B4-BE49-F238E27FC236}">
                <a16:creationId xmlns:a16="http://schemas.microsoft.com/office/drawing/2014/main" id="{15FB5900-A4A0-4AF1-B684-3CFCCEA507F2}"/>
              </a:ext>
            </a:extLst>
          </p:cNvPr>
          <p:cNvGrpSpPr/>
          <p:nvPr/>
        </p:nvGrpSpPr>
        <p:grpSpPr>
          <a:xfrm>
            <a:off x="0" y="-294214"/>
            <a:ext cx="9395670" cy="2095183"/>
            <a:chOff x="0" y="-294214"/>
            <a:chExt cx="9395670" cy="2095183"/>
          </a:xfrm>
        </p:grpSpPr>
        <p:pic>
          <p:nvPicPr>
            <p:cNvPr id="15" name="Picture 14">
              <a:extLst>
                <a:ext uri="{FF2B5EF4-FFF2-40B4-BE49-F238E27FC236}">
                  <a16:creationId xmlns:a16="http://schemas.microsoft.com/office/drawing/2014/main" id="{003C3116-2BFD-4F9C-B868-BD1C46CBB3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0670" y="-294214"/>
              <a:ext cx="1905000" cy="1645920"/>
            </a:xfrm>
            <a:prstGeom prst="rect">
              <a:avLst/>
            </a:prstGeom>
          </p:spPr>
        </p:pic>
        <p:grpSp>
          <p:nvGrpSpPr>
            <p:cNvPr id="16" name="Group 15">
              <a:extLst>
                <a:ext uri="{FF2B5EF4-FFF2-40B4-BE49-F238E27FC236}">
                  <a16:creationId xmlns:a16="http://schemas.microsoft.com/office/drawing/2014/main" id="{5EBBED7F-3118-4BD0-8032-514DF61793D9}"/>
                </a:ext>
              </a:extLst>
            </p:cNvPr>
            <p:cNvGrpSpPr/>
            <p:nvPr/>
          </p:nvGrpSpPr>
          <p:grpSpPr>
            <a:xfrm>
              <a:off x="0" y="-8988"/>
              <a:ext cx="1542525" cy="1809957"/>
              <a:chOff x="0" y="-8988"/>
              <a:chExt cx="1542525" cy="1809957"/>
            </a:xfrm>
          </p:grpSpPr>
          <p:sp>
            <p:nvSpPr>
              <p:cNvPr id="17" name="Right Triangle 16">
                <a:extLst>
                  <a:ext uri="{FF2B5EF4-FFF2-40B4-BE49-F238E27FC236}">
                    <a16:creationId xmlns:a16="http://schemas.microsoft.com/office/drawing/2014/main" id="{CF3E110C-E8A0-4193-8791-6D770EC0E2BA}"/>
                  </a:ext>
                </a:extLst>
              </p:cNvPr>
              <p:cNvSpPr/>
              <p:nvPr/>
            </p:nvSpPr>
            <p:spPr>
              <a:xfrm rot="5400000">
                <a:off x="-132561" y="125883"/>
                <a:ext cx="1807647" cy="15425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669C3F7E-25DF-4E2B-99A7-EEE58CA272CD}"/>
                  </a:ext>
                </a:extLst>
              </p:cNvPr>
              <p:cNvSpPr/>
              <p:nvPr/>
            </p:nvSpPr>
            <p:spPr>
              <a:xfrm rot="5400000">
                <a:off x="-88374" y="79386"/>
                <a:ext cx="1205098" cy="1028350"/>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pic>
        <p:nvPicPr>
          <p:cNvPr id="1030" name="Picture 6" descr="Image result for distill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0355" y="2119858"/>
            <a:ext cx="2882815" cy="382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1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23" y="1012642"/>
            <a:ext cx="3330587" cy="678128"/>
          </a:xfrm>
        </p:spPr>
        <p:txBody>
          <a:bodyPr>
            <a:normAutofit/>
          </a:bodyPr>
          <a:lstStyle/>
          <a:p>
            <a:pPr algn="ctr"/>
            <a:r>
              <a:rPr lang="en-US" sz="3600" dirty="0">
                <a:solidFill>
                  <a:schemeClr val="accent1">
                    <a:lumMod val="50000"/>
                  </a:schemeClr>
                </a:solidFill>
              </a:rPr>
              <a:t>Possible solutions</a:t>
            </a:r>
          </a:p>
        </p:txBody>
      </p:sp>
      <p:sp>
        <p:nvSpPr>
          <p:cNvPr id="3" name="Content Placeholder 2"/>
          <p:cNvSpPr>
            <a:spLocks noGrp="1"/>
          </p:cNvSpPr>
          <p:nvPr>
            <p:ph idx="1"/>
          </p:nvPr>
        </p:nvSpPr>
        <p:spPr>
          <a:xfrm>
            <a:off x="1004444" y="2079523"/>
            <a:ext cx="7298898" cy="3524864"/>
          </a:xfrm>
        </p:spPr>
        <p:txBody>
          <a:bodyPr>
            <a:normAutofit/>
          </a:bodyPr>
          <a:lstStyle/>
          <a:p>
            <a:pPr lvl="0"/>
            <a:r>
              <a:rPr lang="en-US" dirty="0"/>
              <a:t>Unplug and remove the heat source. Try to contain the material.</a:t>
            </a:r>
          </a:p>
          <a:p>
            <a:pPr lvl="0"/>
            <a:r>
              <a:rPr lang="en-US" dirty="0"/>
              <a:t>Turn on emergency exhaust and close the hood sashes.</a:t>
            </a:r>
          </a:p>
          <a:p>
            <a:pPr lvl="0"/>
            <a:r>
              <a:rPr lang="en-US" dirty="0"/>
              <a:t>Turn off vacuum and move reactive chemicals from the immediate area.</a:t>
            </a:r>
          </a:p>
          <a:p>
            <a:pPr lvl="0"/>
            <a:r>
              <a:rPr lang="en-US" dirty="0"/>
              <a:t>Alert people to evacuate the area and block off the entrance. Use a sign like the </a:t>
            </a:r>
            <a:r>
              <a:rPr lang="en-US" dirty="0" err="1"/>
              <a:t>JST’s</a:t>
            </a:r>
            <a:r>
              <a:rPr lang="en-US" dirty="0"/>
              <a:t> provided “</a:t>
            </a:r>
            <a:r>
              <a:rPr lang="en-US" i="1" dirty="0"/>
              <a:t>Chemical Spill: Do Not Enter</a:t>
            </a:r>
            <a:r>
              <a:rPr lang="en-US" dirty="0"/>
              <a:t>” sign.</a:t>
            </a:r>
          </a:p>
          <a:p>
            <a:pPr lvl="0"/>
            <a:r>
              <a:rPr lang="en-US" dirty="0"/>
              <a:t>If the spill is large contact </a:t>
            </a:r>
            <a:r>
              <a:rPr lang="en-US" dirty="0" err="1"/>
              <a:t>EHS</a:t>
            </a:r>
            <a:r>
              <a:rPr lang="en-US" dirty="0"/>
              <a:t> to clean up the spill and refer to the (M)</a:t>
            </a:r>
            <a:r>
              <a:rPr lang="en-US" dirty="0" err="1"/>
              <a:t>SDS</a:t>
            </a:r>
            <a:r>
              <a:rPr lang="en-US" dirty="0"/>
              <a:t> sheet for proper cleanup, neutralization, disposal and exposure responses as needed.</a:t>
            </a:r>
          </a:p>
        </p:txBody>
      </p:sp>
      <p:grpSp>
        <p:nvGrpSpPr>
          <p:cNvPr id="14" name="Group 13">
            <a:extLst>
              <a:ext uri="{FF2B5EF4-FFF2-40B4-BE49-F238E27FC236}">
                <a16:creationId xmlns:a16="http://schemas.microsoft.com/office/drawing/2014/main" id="{15FB5900-A4A0-4AF1-B684-3CFCCEA507F2}"/>
              </a:ext>
            </a:extLst>
          </p:cNvPr>
          <p:cNvGrpSpPr/>
          <p:nvPr/>
        </p:nvGrpSpPr>
        <p:grpSpPr>
          <a:xfrm>
            <a:off x="0" y="-294214"/>
            <a:ext cx="9395670" cy="2095183"/>
            <a:chOff x="0" y="-294214"/>
            <a:chExt cx="9395670" cy="2095183"/>
          </a:xfrm>
        </p:grpSpPr>
        <p:pic>
          <p:nvPicPr>
            <p:cNvPr id="15" name="Picture 14">
              <a:extLst>
                <a:ext uri="{FF2B5EF4-FFF2-40B4-BE49-F238E27FC236}">
                  <a16:creationId xmlns:a16="http://schemas.microsoft.com/office/drawing/2014/main" id="{003C3116-2BFD-4F9C-B868-BD1C46CBB3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0670" y="-294214"/>
              <a:ext cx="1905000" cy="1645920"/>
            </a:xfrm>
            <a:prstGeom prst="rect">
              <a:avLst/>
            </a:prstGeom>
          </p:spPr>
        </p:pic>
        <p:grpSp>
          <p:nvGrpSpPr>
            <p:cNvPr id="16" name="Group 15">
              <a:extLst>
                <a:ext uri="{FF2B5EF4-FFF2-40B4-BE49-F238E27FC236}">
                  <a16:creationId xmlns:a16="http://schemas.microsoft.com/office/drawing/2014/main" id="{5EBBED7F-3118-4BD0-8032-514DF61793D9}"/>
                </a:ext>
              </a:extLst>
            </p:cNvPr>
            <p:cNvGrpSpPr/>
            <p:nvPr/>
          </p:nvGrpSpPr>
          <p:grpSpPr>
            <a:xfrm>
              <a:off x="0" y="-8988"/>
              <a:ext cx="1542525" cy="1809957"/>
              <a:chOff x="0" y="-8988"/>
              <a:chExt cx="1542525" cy="1809957"/>
            </a:xfrm>
          </p:grpSpPr>
          <p:sp>
            <p:nvSpPr>
              <p:cNvPr id="17" name="Right Triangle 16">
                <a:extLst>
                  <a:ext uri="{FF2B5EF4-FFF2-40B4-BE49-F238E27FC236}">
                    <a16:creationId xmlns:a16="http://schemas.microsoft.com/office/drawing/2014/main" id="{CF3E110C-E8A0-4193-8791-6D770EC0E2BA}"/>
                  </a:ext>
                </a:extLst>
              </p:cNvPr>
              <p:cNvSpPr/>
              <p:nvPr/>
            </p:nvSpPr>
            <p:spPr>
              <a:xfrm rot="5400000">
                <a:off x="-132561" y="125883"/>
                <a:ext cx="1807647" cy="15425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669C3F7E-25DF-4E2B-99A7-EEE58CA272CD}"/>
                  </a:ext>
                </a:extLst>
              </p:cNvPr>
              <p:cNvSpPr/>
              <p:nvPr/>
            </p:nvSpPr>
            <p:spPr>
              <a:xfrm rot="5400000">
                <a:off x="-88374" y="79386"/>
                <a:ext cx="1205098" cy="1028350"/>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8186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258" y="1012642"/>
            <a:ext cx="4230238" cy="678128"/>
          </a:xfrm>
        </p:spPr>
        <p:txBody>
          <a:bodyPr>
            <a:normAutofit/>
          </a:bodyPr>
          <a:lstStyle/>
          <a:p>
            <a:pPr algn="ctr"/>
            <a:r>
              <a:rPr lang="en-US" sz="3600" dirty="0">
                <a:solidFill>
                  <a:schemeClr val="accent1">
                    <a:lumMod val="50000"/>
                  </a:schemeClr>
                </a:solidFill>
              </a:rPr>
              <a:t>Preventative measures</a:t>
            </a:r>
          </a:p>
        </p:txBody>
      </p:sp>
      <p:sp>
        <p:nvSpPr>
          <p:cNvPr id="3" name="Content Placeholder 2"/>
          <p:cNvSpPr>
            <a:spLocks noGrp="1"/>
          </p:cNvSpPr>
          <p:nvPr>
            <p:ph idx="1"/>
          </p:nvPr>
        </p:nvSpPr>
        <p:spPr>
          <a:xfrm>
            <a:off x="1004444" y="2079523"/>
            <a:ext cx="7298898" cy="3524864"/>
          </a:xfrm>
        </p:spPr>
        <p:txBody>
          <a:bodyPr>
            <a:normAutofit/>
          </a:bodyPr>
          <a:lstStyle/>
          <a:p>
            <a:pPr lvl="0"/>
            <a:r>
              <a:rPr lang="en-US" dirty="0"/>
              <a:t>Check round bottoms for star cracks before using especially when heating or under vacuum/pressure. </a:t>
            </a:r>
          </a:p>
          <a:p>
            <a:pPr lvl="0"/>
            <a:r>
              <a:rPr lang="en-US" dirty="0"/>
              <a:t>Ensure proper stirring and keep flask from touching the bottom of the bath to prevent overheating at a single spot. </a:t>
            </a:r>
          </a:p>
          <a:p>
            <a:pPr lvl="0"/>
            <a:r>
              <a:rPr lang="en-US" dirty="0"/>
              <a:t>Do not boil to dryness.</a:t>
            </a:r>
          </a:p>
        </p:txBody>
      </p:sp>
      <p:grpSp>
        <p:nvGrpSpPr>
          <p:cNvPr id="14" name="Group 13">
            <a:extLst>
              <a:ext uri="{FF2B5EF4-FFF2-40B4-BE49-F238E27FC236}">
                <a16:creationId xmlns:a16="http://schemas.microsoft.com/office/drawing/2014/main" id="{15FB5900-A4A0-4AF1-B684-3CFCCEA507F2}"/>
              </a:ext>
            </a:extLst>
          </p:cNvPr>
          <p:cNvGrpSpPr/>
          <p:nvPr/>
        </p:nvGrpSpPr>
        <p:grpSpPr>
          <a:xfrm>
            <a:off x="0" y="-294214"/>
            <a:ext cx="9395670" cy="2095183"/>
            <a:chOff x="0" y="-294214"/>
            <a:chExt cx="9395670" cy="2095183"/>
          </a:xfrm>
        </p:grpSpPr>
        <p:pic>
          <p:nvPicPr>
            <p:cNvPr id="15" name="Picture 14">
              <a:extLst>
                <a:ext uri="{FF2B5EF4-FFF2-40B4-BE49-F238E27FC236}">
                  <a16:creationId xmlns:a16="http://schemas.microsoft.com/office/drawing/2014/main" id="{003C3116-2BFD-4F9C-B868-BD1C46CBB3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0670" y="-294214"/>
              <a:ext cx="1905000" cy="1645920"/>
            </a:xfrm>
            <a:prstGeom prst="rect">
              <a:avLst/>
            </a:prstGeom>
          </p:spPr>
        </p:pic>
        <p:grpSp>
          <p:nvGrpSpPr>
            <p:cNvPr id="16" name="Group 15">
              <a:extLst>
                <a:ext uri="{FF2B5EF4-FFF2-40B4-BE49-F238E27FC236}">
                  <a16:creationId xmlns:a16="http://schemas.microsoft.com/office/drawing/2014/main" id="{5EBBED7F-3118-4BD0-8032-514DF61793D9}"/>
                </a:ext>
              </a:extLst>
            </p:cNvPr>
            <p:cNvGrpSpPr/>
            <p:nvPr/>
          </p:nvGrpSpPr>
          <p:grpSpPr>
            <a:xfrm>
              <a:off x="0" y="-8988"/>
              <a:ext cx="1542525" cy="1809957"/>
              <a:chOff x="0" y="-8988"/>
              <a:chExt cx="1542525" cy="1809957"/>
            </a:xfrm>
          </p:grpSpPr>
          <p:sp>
            <p:nvSpPr>
              <p:cNvPr id="17" name="Right Triangle 16">
                <a:extLst>
                  <a:ext uri="{FF2B5EF4-FFF2-40B4-BE49-F238E27FC236}">
                    <a16:creationId xmlns:a16="http://schemas.microsoft.com/office/drawing/2014/main" id="{CF3E110C-E8A0-4193-8791-6D770EC0E2BA}"/>
                  </a:ext>
                </a:extLst>
              </p:cNvPr>
              <p:cNvSpPr/>
              <p:nvPr/>
            </p:nvSpPr>
            <p:spPr>
              <a:xfrm rot="5400000">
                <a:off x="-132561" y="125883"/>
                <a:ext cx="1807647" cy="15425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669C3F7E-25DF-4E2B-99A7-EEE58CA272CD}"/>
                  </a:ext>
                </a:extLst>
              </p:cNvPr>
              <p:cNvSpPr/>
              <p:nvPr/>
            </p:nvSpPr>
            <p:spPr>
              <a:xfrm rot="5400000">
                <a:off x="-88374" y="79386"/>
                <a:ext cx="1205098" cy="1028350"/>
              </a:xfrm>
              <a:prstGeom prst="r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244310299"/>
      </p:ext>
    </p:extLst>
  </p:cSld>
  <p:clrMapOvr>
    <a:masterClrMapping/>
  </p:clrMapOvr>
</p:sld>
</file>

<file path=ppt/theme/theme1.xml><?xml version="1.0" encoding="utf-8"?>
<a:theme xmlns:a="http://schemas.openxmlformats.org/drawingml/2006/main" name="Retrospect">
  <a:themeElements>
    <a:clrScheme name="Custom 25">
      <a:dk1>
        <a:sysClr val="windowText" lastClr="000000"/>
      </a:dk1>
      <a:lt1>
        <a:sysClr val="window" lastClr="FFFFFF"/>
      </a:lt1>
      <a:dk2>
        <a:srgbClr val="344068"/>
      </a:dk2>
      <a:lt2>
        <a:srgbClr val="D9E0E6"/>
      </a:lt2>
      <a:accent1>
        <a:srgbClr val="7F7F7F"/>
      </a:accent1>
      <a:accent2>
        <a:srgbClr val="002060"/>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2672</TotalTime>
  <Words>212</Words>
  <Application>Microsoft Office PowerPoint</Application>
  <PresentationFormat>On-screen Show (4:3)</PresentationFormat>
  <Paragraphs>23</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Distillation </vt:lpstr>
      <vt:lpstr>Scenario</vt:lpstr>
      <vt:lpstr>Possible solutions</vt:lpstr>
      <vt:lpstr>Preventative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Hazardous Gasses</dc:title>
  <dc:creator>Szewczyk, Suzanne</dc:creator>
  <cp:lastModifiedBy>Szewczyk, Suzanne</cp:lastModifiedBy>
  <cp:revision>24</cp:revision>
  <dcterms:created xsi:type="dcterms:W3CDTF">2017-09-16T16:36:05Z</dcterms:created>
  <dcterms:modified xsi:type="dcterms:W3CDTF">2018-03-17T17:13:04Z</dcterms:modified>
</cp:coreProperties>
</file>