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57" r:id="rId2"/>
    <p:sldId id="258" r:id="rId3"/>
    <p:sldId id="259" r:id="rId4"/>
    <p:sldId id="260" r:id="rId5"/>
    <p:sldId id="261" r:id="rId6"/>
    <p:sldId id="266" r:id="rId7"/>
    <p:sldId id="276" r:id="rId8"/>
    <p:sldId id="280" r:id="rId9"/>
    <p:sldId id="281" r:id="rId10"/>
    <p:sldId id="282" r:id="rId11"/>
    <p:sldId id="283" r:id="rId1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1506"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F794C-89D3-4D94-AF52-B733DE365425}" type="datetimeFigureOut">
              <a:rPr lang="en-US" smtClean="0"/>
              <a:t>3/17/2018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718E2-EA6D-4EEA-8C11-EAAD5891C6C7}" type="slidenum">
              <a:rPr lang="en-US" smtClean="0"/>
              <a:t>‹#›</a:t>
            </a:fld>
            <a:endParaRPr lang="en-US"/>
          </a:p>
        </p:txBody>
      </p:sp>
    </p:spTree>
    <p:extLst>
      <p:ext uri="{BB962C8B-B14F-4D97-AF65-F5344CB8AC3E}">
        <p14:creationId xmlns:p14="http://schemas.microsoft.com/office/powerpoint/2010/main" val="419664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E31E8-02C5-4C94-A14B-F9A11DBBC63A}" type="slidenum">
              <a:rPr lang="en-US" smtClean="0"/>
              <a:pPr/>
              <a:t>1</a:t>
            </a:fld>
            <a:endParaRPr lang="en-US"/>
          </a:p>
        </p:txBody>
      </p:sp>
    </p:spTree>
    <p:extLst>
      <p:ext uri="{BB962C8B-B14F-4D97-AF65-F5344CB8AC3E}">
        <p14:creationId xmlns:p14="http://schemas.microsoft.com/office/powerpoint/2010/main" val="240556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Nitrogen</a:t>
            </a:r>
            <a:r>
              <a:rPr lang="en-US" baseline="0" dirty="0"/>
              <a:t> essential to all life; constitutes amino acids, DNA, etc.</a:t>
            </a:r>
          </a:p>
          <a:p>
            <a:r>
              <a:rPr lang="en-US" baseline="0" dirty="0"/>
              <a:t>N2 not bio-available</a:t>
            </a:r>
            <a:endParaRPr lang="en-US" dirty="0"/>
          </a:p>
        </p:txBody>
      </p:sp>
      <p:sp>
        <p:nvSpPr>
          <p:cNvPr id="4" name="Slide Number Placeholder 3"/>
          <p:cNvSpPr>
            <a:spLocks noGrp="1"/>
          </p:cNvSpPr>
          <p:nvPr>
            <p:ph type="sldNum" sz="quarter" idx="10"/>
          </p:nvPr>
        </p:nvSpPr>
        <p:spPr/>
        <p:txBody>
          <a:bodyPr/>
          <a:lstStyle/>
          <a:p>
            <a:fld id="{8E4E31E8-02C5-4C94-A14B-F9A11DBBC63A}" type="slidenum">
              <a:rPr lang="en-US" smtClean="0"/>
              <a:pPr/>
              <a:t>2</a:t>
            </a:fld>
            <a:endParaRPr lang="en-US"/>
          </a:p>
        </p:txBody>
      </p:sp>
    </p:spTree>
    <p:extLst>
      <p:ext uri="{BB962C8B-B14F-4D97-AF65-F5344CB8AC3E}">
        <p14:creationId xmlns:p14="http://schemas.microsoft.com/office/powerpoint/2010/main" val="329177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E31E8-02C5-4C94-A14B-F9A11DBBC63A}" type="slidenum">
              <a:rPr lang="en-US" smtClean="0"/>
              <a:pPr/>
              <a:t>4</a:t>
            </a:fld>
            <a:endParaRPr lang="en-US"/>
          </a:p>
        </p:txBody>
      </p:sp>
    </p:spTree>
    <p:extLst>
      <p:ext uri="{BB962C8B-B14F-4D97-AF65-F5344CB8AC3E}">
        <p14:creationId xmlns:p14="http://schemas.microsoft.com/office/powerpoint/2010/main" val="2322698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9B8E91-450E-4CF1-9F96-D30743888B1D}"/>
              </a:ext>
            </a:extLst>
          </p:cNvPr>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BED3A8F-5CC8-4EFF-82DC-9DC96034004A}"/>
              </a:ext>
            </a:extLst>
          </p:cNvPr>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A3B4C68-56B2-4887-BEF1-29220D815381}"/>
              </a:ext>
            </a:extLst>
          </p:cNvPr>
          <p:cNvCxnSpPr/>
          <p:nvPr/>
        </p:nvCxnSpPr>
        <p:spPr>
          <a:xfrm>
            <a:off x="906464"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35564765-8432-4EF6-B39F-CFA604A9D67D}"/>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8" name="Footer Placeholder 4">
            <a:extLst>
              <a:ext uri="{FF2B5EF4-FFF2-40B4-BE49-F238E27FC236}">
                <a16:creationId xmlns:a16="http://schemas.microsoft.com/office/drawing/2014/main" id="{CE4C686F-A259-4778-B7D5-33B41DB87CEB}"/>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52DFD825-7158-4112-AFDE-2BBAD609104F}"/>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grpSp>
        <p:nvGrpSpPr>
          <p:cNvPr id="10" name="Group 15">
            <a:extLst>
              <a:ext uri="{FF2B5EF4-FFF2-40B4-BE49-F238E27FC236}">
                <a16:creationId xmlns:a16="http://schemas.microsoft.com/office/drawing/2014/main" id="{CDE5B73A-A00F-40A0-83D9-720A5316ED93}"/>
              </a:ext>
            </a:extLst>
          </p:cNvPr>
          <p:cNvGrpSpPr>
            <a:grpSpLocks/>
          </p:cNvGrpSpPr>
          <p:nvPr/>
        </p:nvGrpSpPr>
        <p:grpSpPr bwMode="auto">
          <a:xfrm>
            <a:off x="0" y="-293688"/>
            <a:ext cx="9396413" cy="2093913"/>
            <a:chOff x="0" y="-294214"/>
            <a:chExt cx="9395670" cy="2095183"/>
          </a:xfrm>
        </p:grpSpPr>
        <p:pic>
          <p:nvPicPr>
            <p:cNvPr id="11" name="Picture 6">
              <a:extLst>
                <a:ext uri="{FF2B5EF4-FFF2-40B4-BE49-F238E27FC236}">
                  <a16:creationId xmlns:a16="http://schemas.microsoft.com/office/drawing/2014/main" id="{906B3A1E-B902-47C6-BBC9-904EFFA1E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4">
              <a:extLst>
                <a:ext uri="{FF2B5EF4-FFF2-40B4-BE49-F238E27FC236}">
                  <a16:creationId xmlns:a16="http://schemas.microsoft.com/office/drawing/2014/main" id="{CEEF300B-8331-4E59-9C86-C2DFE85DD282}"/>
                </a:ext>
              </a:extLst>
            </p:cNvPr>
            <p:cNvGrpSpPr>
              <a:grpSpLocks/>
            </p:cNvGrpSpPr>
            <p:nvPr/>
          </p:nvGrpSpPr>
          <p:grpSpPr bwMode="auto">
            <a:xfrm>
              <a:off x="0" y="-8988"/>
              <a:ext cx="1542525" cy="1809957"/>
              <a:chOff x="0" y="-8988"/>
              <a:chExt cx="1542525" cy="1809957"/>
            </a:xfrm>
          </p:grpSpPr>
          <p:sp>
            <p:nvSpPr>
              <p:cNvPr id="13" name="Right Triangle 12">
                <a:extLst>
                  <a:ext uri="{FF2B5EF4-FFF2-40B4-BE49-F238E27FC236}">
                    <a16:creationId xmlns:a16="http://schemas.microsoft.com/office/drawing/2014/main" id="{7197B0C1-6678-4D12-B429-E300FDAA7110}"/>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4" name="Right Triangle 13">
                <a:extLst>
                  <a:ext uri="{FF2B5EF4-FFF2-40B4-BE49-F238E27FC236}">
                    <a16:creationId xmlns:a16="http://schemas.microsoft.com/office/drawing/2014/main" id="{EF53B47A-4FBE-44A0-B5DB-80D6A8FFA662}"/>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32794216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14C297-158C-4A9B-B0DC-E2663E0A6BEF}"/>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5" name="Footer Placeholder 4">
            <a:extLst>
              <a:ext uri="{FF2B5EF4-FFF2-40B4-BE49-F238E27FC236}">
                <a16:creationId xmlns:a16="http://schemas.microsoft.com/office/drawing/2014/main" id="{EE2EA508-B878-4244-80B7-65D0F88763C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904C48E-AEA6-49C5-A2B9-001E92107603}"/>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spTree>
    <p:extLst>
      <p:ext uri="{BB962C8B-B14F-4D97-AF65-F5344CB8AC3E}">
        <p14:creationId xmlns:p14="http://schemas.microsoft.com/office/powerpoint/2010/main" val="142485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1DE62-F69A-47B7-9943-9941575E6255}"/>
              </a:ext>
            </a:extLst>
          </p:cNvPr>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1D88177-14F5-4DBC-B13A-A03CE067AF34}"/>
              </a:ext>
            </a:extLst>
          </p:cNvPr>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3BED5A0-2373-4461-82CB-440528742F17}"/>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7" name="Footer Placeholder 4">
            <a:extLst>
              <a:ext uri="{FF2B5EF4-FFF2-40B4-BE49-F238E27FC236}">
                <a16:creationId xmlns:a16="http://schemas.microsoft.com/office/drawing/2014/main" id="{B7CDDEB7-D66B-42E9-9746-AC5E1AB35E6D}"/>
              </a:ext>
            </a:extLst>
          </p:cNvPr>
          <p:cNvSpPr>
            <a:spLocks noGrp="1"/>
          </p:cNvSpPr>
          <p:nvPr>
            <p:ph type="ftr" sz="quarter" idx="11"/>
          </p:nvPr>
        </p:nvSpPr>
        <p:spPr/>
        <p:txBody>
          <a:bodyPr/>
          <a:lstStyle>
            <a:lvl1pPr>
              <a:defRPr/>
            </a:lvl1pPr>
          </a:lstStyle>
          <a:p>
            <a:endParaRPr lang="en-US"/>
          </a:p>
        </p:txBody>
      </p:sp>
      <p:sp>
        <p:nvSpPr>
          <p:cNvPr id="8" name="Slide Number Placeholder 5">
            <a:extLst>
              <a:ext uri="{FF2B5EF4-FFF2-40B4-BE49-F238E27FC236}">
                <a16:creationId xmlns:a16="http://schemas.microsoft.com/office/drawing/2014/main" id="{FE20492D-8D8A-4D65-A2FF-8B10EFD06AD4}"/>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spTree>
    <p:extLst>
      <p:ext uri="{BB962C8B-B14F-4D97-AF65-F5344CB8AC3E}">
        <p14:creationId xmlns:p14="http://schemas.microsoft.com/office/powerpoint/2010/main" val="20510474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DF0B04-C41F-47E4-A4B1-0D65EBB735CF}"/>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5" name="Footer Placeholder 4">
            <a:extLst>
              <a:ext uri="{FF2B5EF4-FFF2-40B4-BE49-F238E27FC236}">
                <a16:creationId xmlns:a16="http://schemas.microsoft.com/office/drawing/2014/main" id="{8568C4D6-FAD7-48F8-8A63-7CF42BF8A3B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E5BCE4D8-5A3A-4F41-9F46-BF49EE0828D6}"/>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grpSp>
        <p:nvGrpSpPr>
          <p:cNvPr id="7" name="Group 15">
            <a:extLst>
              <a:ext uri="{FF2B5EF4-FFF2-40B4-BE49-F238E27FC236}">
                <a16:creationId xmlns:a16="http://schemas.microsoft.com/office/drawing/2014/main" id="{9D78980A-3ABC-4B1F-B530-EC96C7A0BB07}"/>
              </a:ext>
            </a:extLst>
          </p:cNvPr>
          <p:cNvGrpSpPr>
            <a:grpSpLocks/>
          </p:cNvGrpSpPr>
          <p:nvPr/>
        </p:nvGrpSpPr>
        <p:grpSpPr bwMode="auto">
          <a:xfrm>
            <a:off x="0" y="-293688"/>
            <a:ext cx="9396413" cy="2093913"/>
            <a:chOff x="0" y="-294214"/>
            <a:chExt cx="9395670" cy="2095183"/>
          </a:xfrm>
        </p:grpSpPr>
        <p:pic>
          <p:nvPicPr>
            <p:cNvPr id="8" name="Picture 6">
              <a:extLst>
                <a:ext uri="{FF2B5EF4-FFF2-40B4-BE49-F238E27FC236}">
                  <a16:creationId xmlns:a16="http://schemas.microsoft.com/office/drawing/2014/main" id="{5DCBA87A-4CD9-4BA0-B88F-81EAE8F1C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4">
              <a:extLst>
                <a:ext uri="{FF2B5EF4-FFF2-40B4-BE49-F238E27FC236}">
                  <a16:creationId xmlns:a16="http://schemas.microsoft.com/office/drawing/2014/main" id="{8C4603D7-0057-4403-8510-EA240742C379}"/>
                </a:ext>
              </a:extLst>
            </p:cNvPr>
            <p:cNvGrpSpPr>
              <a:grpSpLocks/>
            </p:cNvGrpSpPr>
            <p:nvPr/>
          </p:nvGrpSpPr>
          <p:grpSpPr bwMode="auto">
            <a:xfrm>
              <a:off x="0" y="-8988"/>
              <a:ext cx="1542525" cy="1809957"/>
              <a:chOff x="0" y="-8988"/>
              <a:chExt cx="1542525" cy="1809957"/>
            </a:xfrm>
          </p:grpSpPr>
          <p:sp>
            <p:nvSpPr>
              <p:cNvPr id="10" name="Right Triangle 9">
                <a:extLst>
                  <a:ext uri="{FF2B5EF4-FFF2-40B4-BE49-F238E27FC236}">
                    <a16:creationId xmlns:a16="http://schemas.microsoft.com/office/drawing/2014/main" id="{0F0FB82C-130F-4F55-839C-E552BEE563BB}"/>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1" name="Right Triangle 10">
                <a:extLst>
                  <a:ext uri="{FF2B5EF4-FFF2-40B4-BE49-F238E27FC236}">
                    <a16:creationId xmlns:a16="http://schemas.microsoft.com/office/drawing/2014/main" id="{D741EC97-AD55-4F13-A46C-B19C7E786B76}"/>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179119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844339-2FBD-4D9D-B29B-23188A4E665F}"/>
              </a:ext>
            </a:extLst>
          </p:cNvPr>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4290164-A8B9-4019-99FE-13D9F5BCD539}"/>
              </a:ext>
            </a:extLst>
          </p:cNvPr>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1CFC637-4EE6-4C41-8567-F36C7573A296}"/>
              </a:ext>
            </a:extLst>
          </p:cNvPr>
          <p:cNvCxnSpPr/>
          <p:nvPr/>
        </p:nvCxnSpPr>
        <p:spPr>
          <a:xfrm>
            <a:off x="906464"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DEC983D3-0AE5-47BF-933F-6508686C8BE9}"/>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8" name="Footer Placeholder 4">
            <a:extLst>
              <a:ext uri="{FF2B5EF4-FFF2-40B4-BE49-F238E27FC236}">
                <a16:creationId xmlns:a16="http://schemas.microsoft.com/office/drawing/2014/main" id="{F6B3E308-83CF-4AB0-9A8D-1C987D75F502}"/>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8370D1F0-6099-439D-80C1-1B182F3EC22E}"/>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grpSp>
        <p:nvGrpSpPr>
          <p:cNvPr id="10" name="Group 15">
            <a:extLst>
              <a:ext uri="{FF2B5EF4-FFF2-40B4-BE49-F238E27FC236}">
                <a16:creationId xmlns:a16="http://schemas.microsoft.com/office/drawing/2014/main" id="{2A0CD274-FEAD-4D63-AB79-F9E3AEC87432}"/>
              </a:ext>
            </a:extLst>
          </p:cNvPr>
          <p:cNvGrpSpPr>
            <a:grpSpLocks/>
          </p:cNvGrpSpPr>
          <p:nvPr/>
        </p:nvGrpSpPr>
        <p:grpSpPr bwMode="auto">
          <a:xfrm>
            <a:off x="0" y="-293688"/>
            <a:ext cx="9396413" cy="2093913"/>
            <a:chOff x="0" y="-294214"/>
            <a:chExt cx="9395670" cy="2095183"/>
          </a:xfrm>
        </p:grpSpPr>
        <p:pic>
          <p:nvPicPr>
            <p:cNvPr id="11" name="Picture 6">
              <a:extLst>
                <a:ext uri="{FF2B5EF4-FFF2-40B4-BE49-F238E27FC236}">
                  <a16:creationId xmlns:a16="http://schemas.microsoft.com/office/drawing/2014/main" id="{268EF8B6-B3CC-4039-B90B-8B312EDCC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4">
              <a:extLst>
                <a:ext uri="{FF2B5EF4-FFF2-40B4-BE49-F238E27FC236}">
                  <a16:creationId xmlns:a16="http://schemas.microsoft.com/office/drawing/2014/main" id="{7014464A-61DE-4255-AE93-32637B2E8954}"/>
                </a:ext>
              </a:extLst>
            </p:cNvPr>
            <p:cNvGrpSpPr>
              <a:grpSpLocks/>
            </p:cNvGrpSpPr>
            <p:nvPr/>
          </p:nvGrpSpPr>
          <p:grpSpPr bwMode="auto">
            <a:xfrm>
              <a:off x="0" y="-8988"/>
              <a:ext cx="1542525" cy="1809957"/>
              <a:chOff x="0" y="-8988"/>
              <a:chExt cx="1542525" cy="1809957"/>
            </a:xfrm>
          </p:grpSpPr>
          <p:sp>
            <p:nvSpPr>
              <p:cNvPr id="13" name="Right Triangle 12">
                <a:extLst>
                  <a:ext uri="{FF2B5EF4-FFF2-40B4-BE49-F238E27FC236}">
                    <a16:creationId xmlns:a16="http://schemas.microsoft.com/office/drawing/2014/main" id="{69BB3136-CE05-42A8-BA89-CC51BD11E8CA}"/>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4" name="Right Triangle 13">
                <a:extLst>
                  <a:ext uri="{FF2B5EF4-FFF2-40B4-BE49-F238E27FC236}">
                    <a16:creationId xmlns:a16="http://schemas.microsoft.com/office/drawing/2014/main" id="{52E1D92C-6A6F-42AE-A3AD-892B3D4F971D}"/>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8324586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7"/>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E1316ED-DADB-4B0F-881B-749D798779B6}"/>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6" name="Footer Placeholder 4">
            <a:extLst>
              <a:ext uri="{FF2B5EF4-FFF2-40B4-BE49-F238E27FC236}">
                <a16:creationId xmlns:a16="http://schemas.microsoft.com/office/drawing/2014/main" id="{D60BFD76-6C90-48EE-A8D6-6CFEC791FC80}"/>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77F610CF-7388-4C52-99ED-303DF3CBB28B}"/>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grpSp>
        <p:nvGrpSpPr>
          <p:cNvPr id="9" name="Group 15">
            <a:extLst>
              <a:ext uri="{FF2B5EF4-FFF2-40B4-BE49-F238E27FC236}">
                <a16:creationId xmlns:a16="http://schemas.microsoft.com/office/drawing/2014/main" id="{4247F517-545F-4D73-9B7C-B021997722EC}"/>
              </a:ext>
            </a:extLst>
          </p:cNvPr>
          <p:cNvGrpSpPr>
            <a:grpSpLocks/>
          </p:cNvGrpSpPr>
          <p:nvPr/>
        </p:nvGrpSpPr>
        <p:grpSpPr bwMode="auto">
          <a:xfrm>
            <a:off x="0" y="-293688"/>
            <a:ext cx="9396413" cy="2093913"/>
            <a:chOff x="0" y="-294214"/>
            <a:chExt cx="9395670" cy="2095183"/>
          </a:xfrm>
        </p:grpSpPr>
        <p:pic>
          <p:nvPicPr>
            <p:cNvPr id="10" name="Picture 6">
              <a:extLst>
                <a:ext uri="{FF2B5EF4-FFF2-40B4-BE49-F238E27FC236}">
                  <a16:creationId xmlns:a16="http://schemas.microsoft.com/office/drawing/2014/main" id="{FB9BB795-A6CB-4EA1-BCED-6EDC6C016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4">
              <a:extLst>
                <a:ext uri="{FF2B5EF4-FFF2-40B4-BE49-F238E27FC236}">
                  <a16:creationId xmlns:a16="http://schemas.microsoft.com/office/drawing/2014/main" id="{CC7D1A2D-A1E2-48DA-A076-4D17FCBA4D95}"/>
                </a:ext>
              </a:extLst>
            </p:cNvPr>
            <p:cNvGrpSpPr>
              <a:grpSpLocks/>
            </p:cNvGrpSpPr>
            <p:nvPr/>
          </p:nvGrpSpPr>
          <p:grpSpPr bwMode="auto">
            <a:xfrm>
              <a:off x="0" y="-8988"/>
              <a:ext cx="1542525" cy="1809957"/>
              <a:chOff x="0" y="-8988"/>
              <a:chExt cx="1542525" cy="1809957"/>
            </a:xfrm>
          </p:grpSpPr>
          <p:sp>
            <p:nvSpPr>
              <p:cNvPr id="12" name="Right Triangle 11">
                <a:extLst>
                  <a:ext uri="{FF2B5EF4-FFF2-40B4-BE49-F238E27FC236}">
                    <a16:creationId xmlns:a16="http://schemas.microsoft.com/office/drawing/2014/main" id="{A2C4BB79-1B86-4F03-9DDE-81D4EF512570}"/>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3" name="Right Triangle 12">
                <a:extLst>
                  <a:ext uri="{FF2B5EF4-FFF2-40B4-BE49-F238E27FC236}">
                    <a16:creationId xmlns:a16="http://schemas.microsoft.com/office/drawing/2014/main" id="{338091FB-7AE7-4202-B4B7-031126CDCCA4}"/>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184751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D3C6C92-D42F-4185-BF84-7B2AD518AB31}"/>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8" name="Footer Placeholder 4">
            <a:extLst>
              <a:ext uri="{FF2B5EF4-FFF2-40B4-BE49-F238E27FC236}">
                <a16:creationId xmlns:a16="http://schemas.microsoft.com/office/drawing/2014/main" id="{E60305DA-61A4-4E1B-9DDC-D07EBF8770F4}"/>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2DBC55BD-1CB2-4C5A-B638-DD6733393A12}"/>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grpSp>
        <p:nvGrpSpPr>
          <p:cNvPr id="11" name="Group 15">
            <a:extLst>
              <a:ext uri="{FF2B5EF4-FFF2-40B4-BE49-F238E27FC236}">
                <a16:creationId xmlns:a16="http://schemas.microsoft.com/office/drawing/2014/main" id="{B30AB16A-0300-4836-94B0-AABD42297972}"/>
              </a:ext>
            </a:extLst>
          </p:cNvPr>
          <p:cNvGrpSpPr>
            <a:grpSpLocks/>
          </p:cNvGrpSpPr>
          <p:nvPr/>
        </p:nvGrpSpPr>
        <p:grpSpPr bwMode="auto">
          <a:xfrm>
            <a:off x="0" y="-293688"/>
            <a:ext cx="9396413" cy="2093913"/>
            <a:chOff x="0" y="-294214"/>
            <a:chExt cx="9395670" cy="2095183"/>
          </a:xfrm>
        </p:grpSpPr>
        <p:pic>
          <p:nvPicPr>
            <p:cNvPr id="12" name="Picture 6">
              <a:extLst>
                <a:ext uri="{FF2B5EF4-FFF2-40B4-BE49-F238E27FC236}">
                  <a16:creationId xmlns:a16="http://schemas.microsoft.com/office/drawing/2014/main" id="{8979D84A-12D4-43AB-BBFC-E7D7F8CFF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4">
              <a:extLst>
                <a:ext uri="{FF2B5EF4-FFF2-40B4-BE49-F238E27FC236}">
                  <a16:creationId xmlns:a16="http://schemas.microsoft.com/office/drawing/2014/main" id="{CBA011E9-4235-42D6-86FE-EC78AA36049A}"/>
                </a:ext>
              </a:extLst>
            </p:cNvPr>
            <p:cNvGrpSpPr>
              <a:grpSpLocks/>
            </p:cNvGrpSpPr>
            <p:nvPr/>
          </p:nvGrpSpPr>
          <p:grpSpPr bwMode="auto">
            <a:xfrm>
              <a:off x="0" y="-8988"/>
              <a:ext cx="1542525" cy="1809957"/>
              <a:chOff x="0" y="-8988"/>
              <a:chExt cx="1542525" cy="1809957"/>
            </a:xfrm>
          </p:grpSpPr>
          <p:sp>
            <p:nvSpPr>
              <p:cNvPr id="14" name="Right Triangle 13">
                <a:extLst>
                  <a:ext uri="{FF2B5EF4-FFF2-40B4-BE49-F238E27FC236}">
                    <a16:creationId xmlns:a16="http://schemas.microsoft.com/office/drawing/2014/main" id="{C4D610B5-1FB3-4052-A6EB-429989A75C39}"/>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5" name="Right Triangle 14">
                <a:extLst>
                  <a:ext uri="{FF2B5EF4-FFF2-40B4-BE49-F238E27FC236}">
                    <a16:creationId xmlns:a16="http://schemas.microsoft.com/office/drawing/2014/main" id="{0C8EF11C-E5CE-4F8D-AF53-6E0ED59B2DF6}"/>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317256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EA9B735-EAD5-467F-8ADE-346725616E64}"/>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4" name="Footer Placeholder 4">
            <a:extLst>
              <a:ext uri="{FF2B5EF4-FFF2-40B4-BE49-F238E27FC236}">
                <a16:creationId xmlns:a16="http://schemas.microsoft.com/office/drawing/2014/main" id="{620CE6FC-E47B-4DF6-B1BE-7DF0C1690A0D}"/>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27498195-FD4E-42EE-88D0-93D88109DC06}"/>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grpSp>
        <p:nvGrpSpPr>
          <p:cNvPr id="6" name="Group 15">
            <a:extLst>
              <a:ext uri="{FF2B5EF4-FFF2-40B4-BE49-F238E27FC236}">
                <a16:creationId xmlns:a16="http://schemas.microsoft.com/office/drawing/2014/main" id="{5264B6BD-F9EF-49E1-B182-E5D1513A8FA1}"/>
              </a:ext>
            </a:extLst>
          </p:cNvPr>
          <p:cNvGrpSpPr>
            <a:grpSpLocks/>
          </p:cNvGrpSpPr>
          <p:nvPr/>
        </p:nvGrpSpPr>
        <p:grpSpPr bwMode="auto">
          <a:xfrm>
            <a:off x="0" y="-293688"/>
            <a:ext cx="9396413" cy="2093913"/>
            <a:chOff x="0" y="-294214"/>
            <a:chExt cx="9395670" cy="2095183"/>
          </a:xfrm>
        </p:grpSpPr>
        <p:pic>
          <p:nvPicPr>
            <p:cNvPr id="7" name="Picture 6">
              <a:extLst>
                <a:ext uri="{FF2B5EF4-FFF2-40B4-BE49-F238E27FC236}">
                  <a16:creationId xmlns:a16="http://schemas.microsoft.com/office/drawing/2014/main" id="{72E667A8-98A3-426D-AA84-531CFFEF6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
              <a:extLst>
                <a:ext uri="{FF2B5EF4-FFF2-40B4-BE49-F238E27FC236}">
                  <a16:creationId xmlns:a16="http://schemas.microsoft.com/office/drawing/2014/main" id="{BB640932-8949-414A-AA65-3A66222BB76B}"/>
                </a:ext>
              </a:extLst>
            </p:cNvPr>
            <p:cNvGrpSpPr>
              <a:grpSpLocks/>
            </p:cNvGrpSpPr>
            <p:nvPr/>
          </p:nvGrpSpPr>
          <p:grpSpPr bwMode="auto">
            <a:xfrm>
              <a:off x="0" y="-8988"/>
              <a:ext cx="1542525" cy="1809957"/>
              <a:chOff x="0" y="-8988"/>
              <a:chExt cx="1542525" cy="1809957"/>
            </a:xfrm>
          </p:grpSpPr>
          <p:sp>
            <p:nvSpPr>
              <p:cNvPr id="9" name="Right Triangle 8">
                <a:extLst>
                  <a:ext uri="{FF2B5EF4-FFF2-40B4-BE49-F238E27FC236}">
                    <a16:creationId xmlns:a16="http://schemas.microsoft.com/office/drawing/2014/main" id="{61954398-D737-40FF-B396-CB49018655C5}"/>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 name="Right Triangle 9">
                <a:extLst>
                  <a:ext uri="{FF2B5EF4-FFF2-40B4-BE49-F238E27FC236}">
                    <a16:creationId xmlns:a16="http://schemas.microsoft.com/office/drawing/2014/main" id="{93DBA2E7-9B08-4AE3-8C9E-C02B872744BE}"/>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159673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01F3A7-1DD2-4DF4-97F0-3060E9D93A32}"/>
              </a:ext>
            </a:extLst>
          </p:cNvPr>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40974CD6-461A-429D-9462-E6C022F9CF7A}"/>
              </a:ext>
            </a:extLst>
          </p:cNvPr>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68838EB7-82D8-44E0-A35F-6D238748259D}"/>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5" name="Footer Placeholder 7">
            <a:extLst>
              <a:ext uri="{FF2B5EF4-FFF2-40B4-BE49-F238E27FC236}">
                <a16:creationId xmlns:a16="http://schemas.microsoft.com/office/drawing/2014/main" id="{71CBF965-D123-493A-BC4A-BACA0943F36E}"/>
              </a:ext>
            </a:extLst>
          </p:cNvPr>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8">
            <a:extLst>
              <a:ext uri="{FF2B5EF4-FFF2-40B4-BE49-F238E27FC236}">
                <a16:creationId xmlns:a16="http://schemas.microsoft.com/office/drawing/2014/main" id="{BDA680A2-8BCE-42E2-95B9-5738ACA04CC0}"/>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grpSp>
        <p:nvGrpSpPr>
          <p:cNvPr id="7" name="Group 15">
            <a:extLst>
              <a:ext uri="{FF2B5EF4-FFF2-40B4-BE49-F238E27FC236}">
                <a16:creationId xmlns:a16="http://schemas.microsoft.com/office/drawing/2014/main" id="{1418450D-7A28-453E-B8FD-484CE5FB0A91}"/>
              </a:ext>
            </a:extLst>
          </p:cNvPr>
          <p:cNvGrpSpPr>
            <a:grpSpLocks/>
          </p:cNvGrpSpPr>
          <p:nvPr/>
        </p:nvGrpSpPr>
        <p:grpSpPr bwMode="auto">
          <a:xfrm>
            <a:off x="0" y="-293688"/>
            <a:ext cx="9396413" cy="2093913"/>
            <a:chOff x="0" y="-294214"/>
            <a:chExt cx="9395670" cy="2095183"/>
          </a:xfrm>
        </p:grpSpPr>
        <p:pic>
          <p:nvPicPr>
            <p:cNvPr id="8" name="Picture 6">
              <a:extLst>
                <a:ext uri="{FF2B5EF4-FFF2-40B4-BE49-F238E27FC236}">
                  <a16:creationId xmlns:a16="http://schemas.microsoft.com/office/drawing/2014/main" id="{E72A53CD-0DC1-43B9-B1C9-17CF5AF1A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4">
              <a:extLst>
                <a:ext uri="{FF2B5EF4-FFF2-40B4-BE49-F238E27FC236}">
                  <a16:creationId xmlns:a16="http://schemas.microsoft.com/office/drawing/2014/main" id="{EE6553B0-BAEE-4974-B498-44E4290EA661}"/>
                </a:ext>
              </a:extLst>
            </p:cNvPr>
            <p:cNvGrpSpPr>
              <a:grpSpLocks/>
            </p:cNvGrpSpPr>
            <p:nvPr/>
          </p:nvGrpSpPr>
          <p:grpSpPr bwMode="auto">
            <a:xfrm>
              <a:off x="0" y="-8988"/>
              <a:ext cx="1542525" cy="1809957"/>
              <a:chOff x="0" y="-8988"/>
              <a:chExt cx="1542525" cy="1809957"/>
            </a:xfrm>
          </p:grpSpPr>
          <p:sp>
            <p:nvSpPr>
              <p:cNvPr id="10" name="Right Triangle 9">
                <a:extLst>
                  <a:ext uri="{FF2B5EF4-FFF2-40B4-BE49-F238E27FC236}">
                    <a16:creationId xmlns:a16="http://schemas.microsoft.com/office/drawing/2014/main" id="{A2601DCE-6084-4340-B381-64D833104BCF}"/>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1" name="Right Triangle 10">
                <a:extLst>
                  <a:ext uri="{FF2B5EF4-FFF2-40B4-BE49-F238E27FC236}">
                    <a16:creationId xmlns:a16="http://schemas.microsoft.com/office/drawing/2014/main" id="{2D9451A4-AEF3-4A27-A1DA-7E5C88FE6C56}"/>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382043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C0A754-D33D-4BD2-9B16-4CBA6482553E}"/>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8571716-0858-43A3-95F0-7BBF1808FF78}"/>
              </a:ext>
            </a:extLst>
          </p:cNvPr>
          <p:cNvSpPr/>
          <p:nvPr/>
        </p:nvSpPr>
        <p:spPr>
          <a:xfrm>
            <a:off x="3030539"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D5A4CB18-CBB5-483D-9E24-B28133BDC7F7}"/>
              </a:ext>
            </a:extLst>
          </p:cNvPr>
          <p:cNvSpPr>
            <a:spLocks noGrp="1"/>
          </p:cNvSpPr>
          <p:nvPr>
            <p:ph type="dt" sz="half" idx="10"/>
          </p:nvPr>
        </p:nvSpPr>
        <p:spPr>
          <a:xfrm>
            <a:off x="349251" y="6459540"/>
            <a:ext cx="1963738" cy="365125"/>
          </a:xfrm>
        </p:spPr>
        <p:txBody>
          <a:bodyPr/>
          <a:lstStyle>
            <a:lvl1pPr algn="l">
              <a:defRPr smtClean="0"/>
            </a:lvl1pPr>
          </a:lstStyle>
          <a:p>
            <a:fld id="{40E1E0BA-A971-4109-8AA1-133E635E768F}" type="datetimeFigureOut">
              <a:rPr lang="en-US" smtClean="0"/>
              <a:t>3/17/2018</a:t>
            </a:fld>
            <a:endParaRPr lang="en-US"/>
          </a:p>
        </p:txBody>
      </p:sp>
      <p:sp>
        <p:nvSpPr>
          <p:cNvPr id="8" name="Footer Placeholder 5">
            <a:extLst>
              <a:ext uri="{FF2B5EF4-FFF2-40B4-BE49-F238E27FC236}">
                <a16:creationId xmlns:a16="http://schemas.microsoft.com/office/drawing/2014/main" id="{AEAD93B2-9FDF-4963-B44E-EC03A0DF80A8}"/>
              </a:ext>
            </a:extLst>
          </p:cNvPr>
          <p:cNvSpPr>
            <a:spLocks noGrp="1"/>
          </p:cNvSpPr>
          <p:nvPr>
            <p:ph type="ftr" sz="quarter" idx="11"/>
          </p:nvPr>
        </p:nvSpPr>
        <p:spPr>
          <a:xfrm>
            <a:off x="3600450" y="6459540"/>
            <a:ext cx="3486150" cy="365125"/>
          </a:xfrm>
        </p:spPr>
        <p:txBody>
          <a:bodyPr/>
          <a:lstStyle>
            <a:lvl1pPr algn="l">
              <a:defRPr>
                <a:solidFill>
                  <a:schemeClr val="tx2"/>
                </a:solidFill>
              </a:defRPr>
            </a:lvl1pPr>
          </a:lstStyle>
          <a:p>
            <a:endParaRPr lang="en-US"/>
          </a:p>
        </p:txBody>
      </p:sp>
      <p:sp>
        <p:nvSpPr>
          <p:cNvPr id="9" name="Slide Number Placeholder 6">
            <a:extLst>
              <a:ext uri="{FF2B5EF4-FFF2-40B4-BE49-F238E27FC236}">
                <a16:creationId xmlns:a16="http://schemas.microsoft.com/office/drawing/2014/main" id="{EB158209-36C7-4202-9AC0-818A019A4F64}"/>
              </a:ext>
            </a:extLst>
          </p:cNvPr>
          <p:cNvSpPr>
            <a:spLocks noGrp="1"/>
          </p:cNvSpPr>
          <p:nvPr>
            <p:ph type="sldNum" sz="quarter" idx="12"/>
          </p:nvPr>
        </p:nvSpPr>
        <p:spPr/>
        <p:txBody>
          <a:bodyPr/>
          <a:lstStyle>
            <a:lvl1pPr>
              <a:defRPr smtClean="0">
                <a:solidFill>
                  <a:schemeClr val="tx2"/>
                </a:solidFill>
              </a:defRPr>
            </a:lvl1pPr>
          </a:lstStyle>
          <a:p>
            <a:fld id="{E877803A-6670-4C14-B01B-788C770E89ED}" type="slidenum">
              <a:rPr lang="en-US" smtClean="0"/>
              <a:t>‹#›</a:t>
            </a:fld>
            <a:endParaRPr lang="en-US"/>
          </a:p>
        </p:txBody>
      </p:sp>
    </p:spTree>
    <p:extLst>
      <p:ext uri="{BB962C8B-B14F-4D97-AF65-F5344CB8AC3E}">
        <p14:creationId xmlns:p14="http://schemas.microsoft.com/office/powerpoint/2010/main" val="138952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C8EFEF-BA56-4C8A-A7D3-C88B70747F83}"/>
              </a:ext>
            </a:extLst>
          </p:cNvPr>
          <p:cNvSpPr/>
          <p:nvPr/>
        </p:nvSpPr>
        <p:spPr>
          <a:xfrm>
            <a:off x="1"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D8F2D50-8EFB-41E4-97AD-0C163653373F}"/>
              </a:ext>
            </a:extLst>
          </p:cNvPr>
          <p:cNvSpPr/>
          <p:nvPr/>
        </p:nvSpPr>
        <p:spPr>
          <a:xfrm>
            <a:off x="1"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a:extLst>
              <a:ext uri="{FF2B5EF4-FFF2-40B4-BE49-F238E27FC236}">
                <a16:creationId xmlns:a16="http://schemas.microsoft.com/office/drawing/2014/main" id="{645AA6B9-4287-4CD3-A943-C479EE56C650}"/>
              </a:ext>
            </a:extLst>
          </p:cNvPr>
          <p:cNvSpPr>
            <a:spLocks noGrp="1"/>
          </p:cNvSpPr>
          <p:nvPr>
            <p:ph type="dt" sz="half" idx="10"/>
          </p:nvPr>
        </p:nvSpPr>
        <p:spPr/>
        <p:txBody>
          <a:bodyPr/>
          <a:lstStyle>
            <a:lvl1pPr>
              <a:defRPr/>
            </a:lvl1pPr>
          </a:lstStyle>
          <a:p>
            <a:fld id="{40E1E0BA-A971-4109-8AA1-133E635E768F}" type="datetimeFigureOut">
              <a:rPr lang="en-US" smtClean="0"/>
              <a:t>3/17/2018</a:t>
            </a:fld>
            <a:endParaRPr lang="en-US"/>
          </a:p>
        </p:txBody>
      </p:sp>
      <p:sp>
        <p:nvSpPr>
          <p:cNvPr id="8" name="Footer Placeholder 5">
            <a:extLst>
              <a:ext uri="{FF2B5EF4-FFF2-40B4-BE49-F238E27FC236}">
                <a16:creationId xmlns:a16="http://schemas.microsoft.com/office/drawing/2014/main" id="{242D96F4-7108-41F1-92E7-6F5B5884008B}"/>
              </a:ext>
            </a:extLst>
          </p:cNvPr>
          <p:cNvSpPr>
            <a:spLocks noGrp="1"/>
          </p:cNvSpPr>
          <p:nvPr>
            <p:ph type="ftr" sz="quarter" idx="11"/>
          </p:nvPr>
        </p:nvSpPr>
        <p:spPr/>
        <p:txBody>
          <a:bodyPr/>
          <a:lstStyle>
            <a:lvl1pPr>
              <a:defRPr/>
            </a:lvl1pPr>
          </a:lstStyle>
          <a:p>
            <a:endParaRPr lang="en-US"/>
          </a:p>
        </p:txBody>
      </p:sp>
      <p:sp>
        <p:nvSpPr>
          <p:cNvPr id="9" name="Slide Number Placeholder 6">
            <a:extLst>
              <a:ext uri="{FF2B5EF4-FFF2-40B4-BE49-F238E27FC236}">
                <a16:creationId xmlns:a16="http://schemas.microsoft.com/office/drawing/2014/main" id="{7C29D2A3-34E4-439B-AA05-3C8038675931}"/>
              </a:ext>
            </a:extLst>
          </p:cNvPr>
          <p:cNvSpPr>
            <a:spLocks noGrp="1"/>
          </p:cNvSpPr>
          <p:nvPr>
            <p:ph type="sldNum" sz="quarter" idx="12"/>
          </p:nvPr>
        </p:nvSpPr>
        <p:spPr/>
        <p:txBody>
          <a:bodyPr/>
          <a:lstStyle>
            <a:lvl1pPr>
              <a:defRPr/>
            </a:lvl1pPr>
          </a:lstStyle>
          <a:p>
            <a:fld id="{E877803A-6670-4C14-B01B-788C770E89ED}" type="slidenum">
              <a:rPr lang="en-US" smtClean="0"/>
              <a:t>‹#›</a:t>
            </a:fld>
            <a:endParaRPr lang="en-US"/>
          </a:p>
        </p:txBody>
      </p:sp>
      <p:grpSp>
        <p:nvGrpSpPr>
          <p:cNvPr id="10" name="Group 15">
            <a:extLst>
              <a:ext uri="{FF2B5EF4-FFF2-40B4-BE49-F238E27FC236}">
                <a16:creationId xmlns:a16="http://schemas.microsoft.com/office/drawing/2014/main" id="{9AB383AB-6D69-4F29-88B2-43536CDD82DF}"/>
              </a:ext>
            </a:extLst>
          </p:cNvPr>
          <p:cNvGrpSpPr>
            <a:grpSpLocks/>
          </p:cNvGrpSpPr>
          <p:nvPr/>
        </p:nvGrpSpPr>
        <p:grpSpPr bwMode="auto">
          <a:xfrm>
            <a:off x="0" y="-293688"/>
            <a:ext cx="9396413" cy="2093913"/>
            <a:chOff x="0" y="-294214"/>
            <a:chExt cx="9395670" cy="2095183"/>
          </a:xfrm>
        </p:grpSpPr>
        <p:pic>
          <p:nvPicPr>
            <p:cNvPr id="11" name="Picture 6">
              <a:extLst>
                <a:ext uri="{FF2B5EF4-FFF2-40B4-BE49-F238E27FC236}">
                  <a16:creationId xmlns:a16="http://schemas.microsoft.com/office/drawing/2014/main" id="{A95DED74-7ACA-4A89-87B9-72045D169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4">
              <a:extLst>
                <a:ext uri="{FF2B5EF4-FFF2-40B4-BE49-F238E27FC236}">
                  <a16:creationId xmlns:a16="http://schemas.microsoft.com/office/drawing/2014/main" id="{3EC3021D-9F37-4BA6-B055-827DFA922989}"/>
                </a:ext>
              </a:extLst>
            </p:cNvPr>
            <p:cNvGrpSpPr>
              <a:grpSpLocks/>
            </p:cNvGrpSpPr>
            <p:nvPr/>
          </p:nvGrpSpPr>
          <p:grpSpPr bwMode="auto">
            <a:xfrm>
              <a:off x="0" y="-8988"/>
              <a:ext cx="1542525" cy="1809957"/>
              <a:chOff x="0" y="-8988"/>
              <a:chExt cx="1542525" cy="1809957"/>
            </a:xfrm>
          </p:grpSpPr>
          <p:sp>
            <p:nvSpPr>
              <p:cNvPr id="13" name="Right Triangle 12">
                <a:extLst>
                  <a:ext uri="{FF2B5EF4-FFF2-40B4-BE49-F238E27FC236}">
                    <a16:creationId xmlns:a16="http://schemas.microsoft.com/office/drawing/2014/main" id="{D2A4D3E4-1E42-48B4-B4AF-F5BA8A225A0A}"/>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4" name="Right Triangle 13">
                <a:extLst>
                  <a:ext uri="{FF2B5EF4-FFF2-40B4-BE49-F238E27FC236}">
                    <a16:creationId xmlns:a16="http://schemas.microsoft.com/office/drawing/2014/main" id="{52224BD9-B0F9-4EA5-9A4F-4998A5444A61}"/>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422070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202342-17B0-4970-ABBC-93F80B1CC2EC}"/>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BA9CA6A-79FD-4601-AD52-0A4E674A9AAB}"/>
              </a:ext>
            </a:extLst>
          </p:cNvPr>
          <p:cNvSpPr/>
          <p:nvPr/>
        </p:nvSpPr>
        <p:spPr>
          <a:xfrm>
            <a:off x="0" y="6334127"/>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8CB2FB8D-8269-4E9E-9B70-32B5D4320D76}"/>
              </a:ext>
            </a:extLst>
          </p:cNvPr>
          <p:cNvSpPr>
            <a:spLocks noGrp="1"/>
          </p:cNvSpPr>
          <p:nvPr>
            <p:ph type="title"/>
          </p:nvPr>
        </p:nvSpPr>
        <p:spPr>
          <a:xfrm>
            <a:off x="822325" y="287340"/>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8BC69419-63FC-4165-8635-17A104CFFDE1}"/>
              </a:ext>
            </a:extLst>
          </p:cNvPr>
          <p:cNvSpPr>
            <a:spLocks noGrp="1" noChangeArrowheads="1"/>
          </p:cNvSpPr>
          <p:nvPr>
            <p:ph type="body" idx="1"/>
          </p:nvPr>
        </p:nvSpPr>
        <p:spPr bwMode="auto">
          <a:xfrm>
            <a:off x="822325" y="1846265"/>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77C01CD-95FC-43A4-A248-4D20CB981240}"/>
              </a:ext>
            </a:extLst>
          </p:cNvPr>
          <p:cNvSpPr>
            <a:spLocks noGrp="1"/>
          </p:cNvSpPr>
          <p:nvPr>
            <p:ph type="dt" sz="half" idx="2"/>
          </p:nvPr>
        </p:nvSpPr>
        <p:spPr>
          <a:xfrm>
            <a:off x="822325" y="6459540"/>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675" smtClean="0">
                <a:solidFill>
                  <a:srgbClr val="FFFFFF"/>
                </a:solidFill>
                <a:latin typeface="+mn-lt"/>
              </a:defRPr>
            </a:lvl1pPr>
          </a:lstStyle>
          <a:p>
            <a:fld id="{40E1E0BA-A971-4109-8AA1-133E635E768F}" type="datetimeFigureOut">
              <a:rPr lang="en-US" smtClean="0"/>
              <a:t>3/17/2018</a:t>
            </a:fld>
            <a:endParaRPr lang="en-US"/>
          </a:p>
        </p:txBody>
      </p:sp>
      <p:sp>
        <p:nvSpPr>
          <p:cNvPr id="5" name="Footer Placeholder 4">
            <a:extLst>
              <a:ext uri="{FF2B5EF4-FFF2-40B4-BE49-F238E27FC236}">
                <a16:creationId xmlns:a16="http://schemas.microsoft.com/office/drawing/2014/main" id="{BE5CE130-1CC8-4B85-939F-35FCD751270A}"/>
              </a:ext>
            </a:extLst>
          </p:cNvPr>
          <p:cNvSpPr>
            <a:spLocks noGrp="1"/>
          </p:cNvSpPr>
          <p:nvPr>
            <p:ph type="ftr" sz="quarter" idx="3"/>
          </p:nvPr>
        </p:nvSpPr>
        <p:spPr>
          <a:xfrm>
            <a:off x="2765426" y="6459540"/>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675" cap="all" baseline="0">
                <a:solidFill>
                  <a:srgbClr val="FFFFFF"/>
                </a:solidFill>
                <a:latin typeface="+mn-lt"/>
              </a:defRPr>
            </a:lvl1pPr>
          </a:lstStyle>
          <a:p>
            <a:endParaRPr lang="en-US"/>
          </a:p>
        </p:txBody>
      </p:sp>
      <p:sp>
        <p:nvSpPr>
          <p:cNvPr id="6" name="Slide Number Placeholder 5">
            <a:extLst>
              <a:ext uri="{FF2B5EF4-FFF2-40B4-BE49-F238E27FC236}">
                <a16:creationId xmlns:a16="http://schemas.microsoft.com/office/drawing/2014/main" id="{480C9EA0-CD7C-42A5-806F-760A292C9F42}"/>
              </a:ext>
            </a:extLst>
          </p:cNvPr>
          <p:cNvSpPr>
            <a:spLocks noGrp="1"/>
          </p:cNvSpPr>
          <p:nvPr>
            <p:ph type="sldNum" sz="quarter" idx="4"/>
          </p:nvPr>
        </p:nvSpPr>
        <p:spPr>
          <a:xfrm>
            <a:off x="7424739" y="6459540"/>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788" smtClean="0">
                <a:solidFill>
                  <a:srgbClr val="FFFFFF"/>
                </a:solidFill>
                <a:latin typeface="+mn-lt"/>
              </a:defRPr>
            </a:lvl1pPr>
          </a:lstStyle>
          <a:p>
            <a:fld id="{E877803A-6670-4C14-B01B-788C770E89ED}" type="slidenum">
              <a:rPr lang="en-US" smtClean="0"/>
              <a:t>‹#›</a:t>
            </a:fld>
            <a:endParaRPr lang="en-US"/>
          </a:p>
        </p:txBody>
      </p:sp>
      <p:cxnSp>
        <p:nvCxnSpPr>
          <p:cNvPr id="10" name="Straight Connector 9">
            <a:extLst>
              <a:ext uri="{FF2B5EF4-FFF2-40B4-BE49-F238E27FC236}">
                <a16:creationId xmlns:a16="http://schemas.microsoft.com/office/drawing/2014/main" id="{ED532930-9823-4B22-8AA5-F2450CAEF00E}"/>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5">
            <a:extLst>
              <a:ext uri="{FF2B5EF4-FFF2-40B4-BE49-F238E27FC236}">
                <a16:creationId xmlns:a16="http://schemas.microsoft.com/office/drawing/2014/main" id="{E9E7902F-ACF1-47F7-A21D-01D4E262F62E}"/>
              </a:ext>
            </a:extLst>
          </p:cNvPr>
          <p:cNvGrpSpPr>
            <a:grpSpLocks/>
          </p:cNvGrpSpPr>
          <p:nvPr/>
        </p:nvGrpSpPr>
        <p:grpSpPr bwMode="auto">
          <a:xfrm>
            <a:off x="0" y="-293688"/>
            <a:ext cx="9396413" cy="2093913"/>
            <a:chOff x="0" y="-294214"/>
            <a:chExt cx="9395670" cy="2095183"/>
          </a:xfrm>
        </p:grpSpPr>
        <p:pic>
          <p:nvPicPr>
            <p:cNvPr id="12" name="Picture 6">
              <a:extLst>
                <a:ext uri="{FF2B5EF4-FFF2-40B4-BE49-F238E27FC236}">
                  <a16:creationId xmlns:a16="http://schemas.microsoft.com/office/drawing/2014/main" id="{4769DF81-216F-42CA-A1B7-FF92E868D3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90670" y="-294214"/>
              <a:ext cx="190500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4">
              <a:extLst>
                <a:ext uri="{FF2B5EF4-FFF2-40B4-BE49-F238E27FC236}">
                  <a16:creationId xmlns:a16="http://schemas.microsoft.com/office/drawing/2014/main" id="{33E56938-F634-41AE-BAFE-C1D5E5DA97A2}"/>
                </a:ext>
              </a:extLst>
            </p:cNvPr>
            <p:cNvGrpSpPr>
              <a:grpSpLocks/>
            </p:cNvGrpSpPr>
            <p:nvPr/>
          </p:nvGrpSpPr>
          <p:grpSpPr bwMode="auto">
            <a:xfrm>
              <a:off x="0" y="-8988"/>
              <a:ext cx="1542525" cy="1809957"/>
              <a:chOff x="0" y="-8988"/>
              <a:chExt cx="1542525" cy="1809957"/>
            </a:xfrm>
          </p:grpSpPr>
          <p:sp>
            <p:nvSpPr>
              <p:cNvPr id="14" name="Right Triangle 13">
                <a:extLst>
                  <a:ext uri="{FF2B5EF4-FFF2-40B4-BE49-F238E27FC236}">
                    <a16:creationId xmlns:a16="http://schemas.microsoft.com/office/drawing/2014/main" id="{330C69CE-F07C-4094-8B50-FE97A9D977E5}"/>
                  </a:ext>
                </a:extLst>
              </p:cNvPr>
              <p:cNvSpPr/>
              <p:nvPr/>
            </p:nvSpPr>
            <p:spPr>
              <a:xfrm rot="5400000">
                <a:off x="-132372" y="125670"/>
                <a:ext cx="1807671" cy="1542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5" name="Right Triangle 14">
                <a:extLst>
                  <a:ext uri="{FF2B5EF4-FFF2-40B4-BE49-F238E27FC236}">
                    <a16:creationId xmlns:a16="http://schemas.microsoft.com/office/drawing/2014/main" id="{BDFC8C9E-11FE-496F-98B3-3A4F4EF772A1}"/>
                  </a:ext>
                </a:extLst>
              </p:cNvPr>
              <p:cNvSpPr/>
              <p:nvPr/>
            </p:nvSpPr>
            <p:spPr>
              <a:xfrm rot="5400000">
                <a:off x="-87719" y="79428"/>
                <a:ext cx="1204056" cy="1028619"/>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350"/>
              </a:p>
            </p:txBody>
          </p:sp>
        </p:grpSp>
      </p:grpSp>
    </p:spTree>
    <p:extLst>
      <p:ext uri="{BB962C8B-B14F-4D97-AF65-F5344CB8AC3E}">
        <p14:creationId xmlns:p14="http://schemas.microsoft.com/office/powerpoint/2010/main" val="31342314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fontAlgn="base" hangingPunct="1">
        <a:lnSpc>
          <a:spcPct val="85000"/>
        </a:lnSpc>
        <a:spcBef>
          <a:spcPct val="0"/>
        </a:spcBef>
        <a:spcAft>
          <a:spcPct val="0"/>
        </a:spcAft>
        <a:defRPr sz="3600" kern="1200" spc="-38">
          <a:solidFill>
            <a:srgbClr val="404040"/>
          </a:solidFill>
          <a:latin typeface="+mj-lt"/>
          <a:ea typeface="+mj-ea"/>
          <a:cs typeface="+mj-cs"/>
        </a:defRPr>
      </a:lvl1pPr>
      <a:lvl2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5pPr>
      <a:lvl6pPr marL="3429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6pPr>
      <a:lvl7pPr marL="6858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7pPr>
      <a:lvl8pPr marL="10287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8pPr>
      <a:lvl9pPr marL="13716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9pPr>
    </p:titleStyle>
    <p:bodyStyle>
      <a:lvl1pPr marL="67866" indent="-67866" algn="l" rtl="0" eaLnBrk="1" fontAlgn="base"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6941" indent="-136922" algn="l" rtl="0" eaLnBrk="1" fontAlgn="base" hangingPunct="1">
        <a:lnSpc>
          <a:spcPct val="90000"/>
        </a:lnSpc>
        <a:spcBef>
          <a:spcPts val="150"/>
        </a:spcBef>
        <a:spcAft>
          <a:spcPts val="300"/>
        </a:spcAft>
        <a:buClr>
          <a:schemeClr val="accent1"/>
        </a:buClr>
        <a:buFont typeface="Calibri" panose="020F0502020204030204" pitchFamily="34" charset="0"/>
        <a:buChar char="◦"/>
        <a:defRPr kern="1200">
          <a:solidFill>
            <a:srgbClr val="404040"/>
          </a:solidFill>
          <a:latin typeface="+mn-lt"/>
          <a:ea typeface="+mn-ea"/>
          <a:cs typeface="+mn-cs"/>
        </a:defRPr>
      </a:lvl2pPr>
      <a:lvl3pPr marL="425054" indent="-136922" algn="l" rtl="0" eaLnBrk="1" fontAlgn="base" hangingPunct="1">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922" algn="l" rtl="0" eaLnBrk="1" fontAlgn="base" hangingPunct="1">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897" indent="-136922" algn="l" rtl="0" eaLnBrk="1" fontAlgn="base" hangingPunct="1">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amekiller48.deviantart.com/art/Explosion-Test-35710468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ikivisually.com/wiki/Aqua_regi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AEF909-4978-493B-8F80-E51FBDA5901F}"/>
              </a:ext>
            </a:extLst>
          </p:cNvPr>
          <p:cNvSpPr>
            <a:spLocks noGrp="1"/>
          </p:cNvSpPr>
          <p:nvPr>
            <p:ph idx="1"/>
          </p:nvPr>
        </p:nvSpPr>
        <p:spPr>
          <a:xfrm>
            <a:off x="625415" y="1900323"/>
            <a:ext cx="7886700" cy="3827180"/>
          </a:xfrm>
        </p:spPr>
        <p:txBody>
          <a:bodyPr/>
          <a:lstStyle/>
          <a:p>
            <a:pPr marL="0" indent="0">
              <a:buNone/>
            </a:pPr>
            <a:r>
              <a:rPr lang="en-US" sz="1600" dirty="0"/>
              <a:t>You are running a reaction which requires heating at reflux overnight.</a:t>
            </a:r>
          </a:p>
          <a:p>
            <a:endParaRPr lang="en-US" sz="1600" dirty="0"/>
          </a:p>
          <a:p>
            <a:pPr marL="0" indent="0">
              <a:buNone/>
            </a:pPr>
            <a:r>
              <a:rPr lang="en-US" sz="1600" dirty="0"/>
              <a:t>As you come back the next morning, you notice the cooling water tube had turned black at a spot where it made contact with the heating plate.</a:t>
            </a:r>
          </a:p>
          <a:p>
            <a:pPr marL="0" indent="0">
              <a:buNone/>
            </a:pPr>
            <a:endParaRPr lang="en-US" sz="1600" dirty="0"/>
          </a:p>
          <a:p>
            <a:pPr marL="0" indent="0">
              <a:buNone/>
            </a:pPr>
            <a:r>
              <a:rPr lang="en-US" sz="1600" dirty="0"/>
              <a:t>What could have happened?!</a:t>
            </a:r>
          </a:p>
          <a:p>
            <a:pPr marL="0" indent="0">
              <a:buNone/>
            </a:pPr>
            <a:endParaRPr lang="en-US" sz="1600" dirty="0"/>
          </a:p>
          <a:p>
            <a:pPr marL="0" indent="0">
              <a:buNone/>
            </a:pPr>
            <a:r>
              <a:rPr lang="en-US" sz="1600" dirty="0"/>
              <a:t>How could this hazard have been avoided?</a:t>
            </a:r>
          </a:p>
        </p:txBody>
      </p:sp>
      <p:sp>
        <p:nvSpPr>
          <p:cNvPr id="45" name="Slide Number Placeholder 11"/>
          <p:cNvSpPr>
            <a:spLocks noGrp="1"/>
          </p:cNvSpPr>
          <p:nvPr>
            <p:ph type="sldNum" sz="quarter" idx="12"/>
          </p:nvPr>
        </p:nvSpPr>
        <p:spPr/>
        <p:txBody>
          <a:bodyPr/>
          <a:lstStyle/>
          <a:p>
            <a:fld id="{C99EF240-A41B-0A49-BC46-0AF71191AE38}" type="slidenum">
              <a:rPr lang="en-US" b="1" smtClean="0">
                <a:solidFill>
                  <a:schemeClr val="bg1"/>
                </a:solidFill>
              </a:rPr>
              <a:pPr/>
              <a:t>1</a:t>
            </a:fld>
            <a:endParaRPr lang="en-US" b="1" dirty="0">
              <a:solidFill>
                <a:schemeClr val="bg1"/>
              </a:solidFill>
            </a:endParaRPr>
          </a:p>
        </p:txBody>
      </p:sp>
      <p:sp>
        <p:nvSpPr>
          <p:cNvPr id="49" name="Slide Number Placeholder 11"/>
          <p:cNvSpPr txBox="1">
            <a:spLocks/>
          </p:cNvSpPr>
          <p:nvPr/>
        </p:nvSpPr>
        <p:spPr>
          <a:xfrm>
            <a:off x="6394331" y="5761435"/>
            <a:ext cx="16002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99EF240-A41B-0A49-BC46-0AF71191AE38}" type="slidenum">
              <a:rPr lang="en-US" sz="900" b="1">
                <a:solidFill>
                  <a:schemeClr val="bg1"/>
                </a:solidFill>
              </a:rPr>
              <a:pPr/>
              <a:t>1</a:t>
            </a:fld>
            <a:endParaRPr lang="en-US" sz="900" b="1" dirty="0">
              <a:solidFill>
                <a:schemeClr val="bg1"/>
              </a:solidFill>
            </a:endParaRPr>
          </a:p>
        </p:txBody>
      </p:sp>
      <p:pic>
        <p:nvPicPr>
          <p:cNvPr id="2" name="Picture 1">
            <a:extLst>
              <a:ext uri="{FF2B5EF4-FFF2-40B4-BE49-F238E27FC236}">
                <a16:creationId xmlns:a16="http://schemas.microsoft.com/office/drawing/2014/main" id="{8DD885D9-1BAD-407C-A3ED-3401F8F36310}"/>
              </a:ext>
            </a:extLst>
          </p:cNvPr>
          <p:cNvPicPr>
            <a:picLocks noChangeAspect="1"/>
          </p:cNvPicPr>
          <p:nvPr/>
        </p:nvPicPr>
        <p:blipFill>
          <a:blip r:embed="rId3"/>
          <a:stretch>
            <a:fillRect/>
          </a:stretch>
        </p:blipFill>
        <p:spPr>
          <a:xfrm>
            <a:off x="5751570" y="2959579"/>
            <a:ext cx="2394139" cy="3192185"/>
          </a:xfrm>
          <a:prstGeom prst="rect">
            <a:avLst/>
          </a:prstGeom>
        </p:spPr>
      </p:pic>
      <p:sp>
        <p:nvSpPr>
          <p:cNvPr id="11" name="Titel 1">
            <a:extLst>
              <a:ext uri="{FF2B5EF4-FFF2-40B4-BE49-F238E27FC236}">
                <a16:creationId xmlns:a16="http://schemas.microsoft.com/office/drawing/2014/main" id="{BE281175-D83D-49CF-AB40-C02AD2353B4C}"/>
              </a:ext>
            </a:extLst>
          </p:cNvPr>
          <p:cNvSpPr>
            <a:spLocks noGrp="1"/>
          </p:cNvSpPr>
          <p:nvPr>
            <p:ph type="title"/>
          </p:nvPr>
        </p:nvSpPr>
        <p:spPr>
          <a:xfrm>
            <a:off x="1485900" y="857250"/>
            <a:ext cx="6172200" cy="857250"/>
          </a:xfrm>
        </p:spPr>
        <p:txBody>
          <a:bodyPr>
            <a:normAutofit/>
          </a:bodyPr>
          <a:lstStyle/>
          <a:p>
            <a:r>
              <a:rPr lang="en-US" sz="4000" dirty="0"/>
              <a:t>Safety Scenario</a:t>
            </a:r>
            <a:endParaRPr lang="nl-NL" sz="4000" dirty="0"/>
          </a:p>
        </p:txBody>
      </p:sp>
    </p:spTree>
    <p:extLst>
      <p:ext uri="{BB962C8B-B14F-4D97-AF65-F5344CB8AC3E}">
        <p14:creationId xmlns:p14="http://schemas.microsoft.com/office/powerpoint/2010/main" val="33262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006" y="393291"/>
            <a:ext cx="7886700" cy="1325563"/>
          </a:xfrm>
        </p:spPr>
        <p:txBody>
          <a:bodyPr>
            <a:normAutofit/>
          </a:bodyPr>
          <a:lstStyle/>
          <a:p>
            <a:r>
              <a:rPr lang="en-US" sz="4000" dirty="0"/>
              <a:t>Safety Scenario</a:t>
            </a:r>
          </a:p>
        </p:txBody>
      </p:sp>
      <p:pic>
        <p:nvPicPr>
          <p:cNvPr id="1026" name="Picture 2" descr="5871054_10211601949542339_1888973753_n.jpg"/>
          <p:cNvPicPr>
            <a:picLocks noChangeAspect="1" noChangeArrowheads="1"/>
          </p:cNvPicPr>
          <p:nvPr/>
        </p:nvPicPr>
        <p:blipFill rotWithShape="1">
          <a:blip r:embed="rId2">
            <a:extLst>
              <a:ext uri="{28A0092B-C50C-407E-A947-70E740481C1C}">
                <a14:useLocalDpi xmlns:a14="http://schemas.microsoft.com/office/drawing/2010/main" val="0"/>
              </a:ext>
            </a:extLst>
          </a:blip>
          <a:srcRect b="28304"/>
          <a:stretch/>
        </p:blipFill>
        <p:spPr bwMode="auto">
          <a:xfrm>
            <a:off x="770637" y="2060692"/>
            <a:ext cx="3153048" cy="4018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EEDF44-6C7D-4AFF-AB5E-4149EC96431E}"/>
              </a:ext>
            </a:extLst>
          </p:cNvPr>
          <p:cNvSpPr txBox="1"/>
          <p:nvPr/>
        </p:nvSpPr>
        <p:spPr>
          <a:xfrm>
            <a:off x="4218038" y="2723535"/>
            <a:ext cx="4572000" cy="2308324"/>
          </a:xfrm>
          <a:prstGeom prst="rect">
            <a:avLst/>
          </a:prstGeom>
          <a:noFill/>
        </p:spPr>
        <p:txBody>
          <a:bodyPr wrap="square" rtlCol="0">
            <a:spAutoFit/>
          </a:bodyPr>
          <a:lstStyle/>
          <a:p>
            <a:r>
              <a:rPr lang="en-US" sz="1600" dirty="0">
                <a:latin typeface="+mn-lt"/>
              </a:rPr>
              <a:t>You  walk into lab and see this at the glove box.</a:t>
            </a:r>
          </a:p>
          <a:p>
            <a:endParaRPr lang="en-US" sz="1600" dirty="0">
              <a:latin typeface="+mn-lt"/>
            </a:endParaRPr>
          </a:p>
          <a:p>
            <a:r>
              <a:rPr lang="en-US" sz="1600" dirty="0">
                <a:latin typeface="+mn-lt"/>
              </a:rPr>
              <a:t>What should you do?</a:t>
            </a:r>
          </a:p>
          <a:p>
            <a:endParaRPr lang="en-US" sz="1600" dirty="0">
              <a:latin typeface="+mn-lt"/>
            </a:endParaRPr>
          </a:p>
          <a:p>
            <a:r>
              <a:rPr lang="en-US" sz="1600" dirty="0">
                <a:latin typeface="+mn-lt"/>
              </a:rPr>
              <a:t>How can you try and resolve the situation?</a:t>
            </a:r>
          </a:p>
          <a:p>
            <a:endParaRPr lang="en-US" sz="1600" dirty="0">
              <a:latin typeface="+mn-lt"/>
            </a:endParaRPr>
          </a:p>
          <a:p>
            <a:endParaRPr lang="en-US" sz="1600" dirty="0">
              <a:latin typeface="+mn-lt"/>
            </a:endParaRPr>
          </a:p>
          <a:p>
            <a:r>
              <a:rPr lang="en-US" sz="1600">
                <a:latin typeface="+mn-lt"/>
              </a:rPr>
              <a:t>(Opening </a:t>
            </a:r>
            <a:r>
              <a:rPr lang="en-US" sz="1600" dirty="0">
                <a:latin typeface="+mn-lt"/>
              </a:rPr>
              <a:t>the anti-chamber on the outside could help prevent an explosion!)</a:t>
            </a:r>
          </a:p>
        </p:txBody>
      </p:sp>
    </p:spTree>
    <p:extLst>
      <p:ext uri="{BB962C8B-B14F-4D97-AF65-F5344CB8AC3E}">
        <p14:creationId xmlns:p14="http://schemas.microsoft.com/office/powerpoint/2010/main" val="86492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result for dirty vacuum oven">
            <a:extLst>
              <a:ext uri="{FF2B5EF4-FFF2-40B4-BE49-F238E27FC236}">
                <a16:creationId xmlns:a16="http://schemas.microsoft.com/office/drawing/2014/main" id="{29E7997F-FF48-4C66-9E9F-8AADD0534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01" y="1938489"/>
            <a:ext cx="4188216" cy="41882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44F300-1517-4F26-9CD1-957A6CE1F9D2}"/>
              </a:ext>
            </a:extLst>
          </p:cNvPr>
          <p:cNvSpPr txBox="1"/>
          <p:nvPr/>
        </p:nvSpPr>
        <p:spPr>
          <a:xfrm>
            <a:off x="4282017" y="2447547"/>
            <a:ext cx="4602503" cy="2800767"/>
          </a:xfrm>
          <a:prstGeom prst="rect">
            <a:avLst/>
          </a:prstGeom>
          <a:noFill/>
        </p:spPr>
        <p:txBody>
          <a:bodyPr wrap="square" rtlCol="0">
            <a:spAutoFit/>
          </a:bodyPr>
          <a:lstStyle/>
          <a:p>
            <a:r>
              <a:rPr lang="en-US" sz="1600" dirty="0">
                <a:latin typeface="+mn-lt"/>
              </a:rPr>
              <a:t>Stacy wants to heat a metal complex in the vacuum oven overnight in order to drive off any residual water before bringing it into the glovebox. She puts the complex on a watch glass and sets the oven to 120 °C under dynamic vacuum and leaves it for 24 hours.</a:t>
            </a:r>
          </a:p>
          <a:p>
            <a:endParaRPr lang="en-US" sz="1600" dirty="0">
              <a:latin typeface="+mn-lt"/>
            </a:endParaRPr>
          </a:p>
          <a:p>
            <a:r>
              <a:rPr lang="en-US" sz="1600" dirty="0">
                <a:latin typeface="+mn-lt"/>
              </a:rPr>
              <a:t>She comes back the next day to discover that her compound has decomposed, and white/yellow crystals have sublimed all over the vacuum oven. </a:t>
            </a:r>
            <a:r>
              <a:rPr lang="en-US" sz="1600" b="1" dirty="0">
                <a:latin typeface="+mn-lt"/>
              </a:rPr>
              <a:t>What should she do?</a:t>
            </a:r>
            <a:endParaRPr lang="en-US" sz="1600" dirty="0">
              <a:latin typeface="+mn-lt"/>
            </a:endParaRPr>
          </a:p>
        </p:txBody>
      </p:sp>
      <p:sp>
        <p:nvSpPr>
          <p:cNvPr id="4" name="Title 3">
            <a:extLst>
              <a:ext uri="{FF2B5EF4-FFF2-40B4-BE49-F238E27FC236}">
                <a16:creationId xmlns:a16="http://schemas.microsoft.com/office/drawing/2014/main" id="{878E64CA-D853-49E2-9BCD-23C9879726BF}"/>
              </a:ext>
            </a:extLst>
          </p:cNvPr>
          <p:cNvSpPr>
            <a:spLocks noGrp="1"/>
          </p:cNvSpPr>
          <p:nvPr>
            <p:ph type="title"/>
          </p:nvPr>
        </p:nvSpPr>
        <p:spPr>
          <a:xfrm>
            <a:off x="1174663" y="234573"/>
            <a:ext cx="7543800" cy="1449387"/>
          </a:xfrm>
        </p:spPr>
        <p:txBody>
          <a:bodyPr>
            <a:normAutofit/>
          </a:bodyPr>
          <a:lstStyle/>
          <a:p>
            <a:r>
              <a:rPr lang="en-US" sz="4000" dirty="0"/>
              <a:t>Safety Scenario</a:t>
            </a:r>
          </a:p>
        </p:txBody>
      </p:sp>
    </p:spTree>
    <p:extLst>
      <p:ext uri="{BB962C8B-B14F-4D97-AF65-F5344CB8AC3E}">
        <p14:creationId xmlns:p14="http://schemas.microsoft.com/office/powerpoint/2010/main" val="157531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12"/>
          <p:cNvSpPr>
            <a:spLocks noGrp="1"/>
          </p:cNvSpPr>
          <p:nvPr>
            <p:ph type="ftr" sz="quarter" idx="11"/>
          </p:nvPr>
        </p:nvSpPr>
        <p:spPr>
          <a:xfrm>
            <a:off x="1134374" y="5829300"/>
            <a:ext cx="6858000" cy="171451"/>
          </a:xfrm>
        </p:spPr>
        <p:txBody>
          <a:bodyPr/>
          <a:lstStyle/>
          <a:p>
            <a:pPr lvl="0" algn="l"/>
            <a:r>
              <a:rPr lang="en-US" sz="788" dirty="0">
                <a:solidFill>
                  <a:schemeClr val="bg1"/>
                </a:solidFill>
              </a:rPr>
              <a:t>Image: http://static.stthomas.edu/newsroom/news/wp-content/uploads/2016/02/151209mde098_006.jpg</a:t>
            </a:r>
          </a:p>
        </p:txBody>
      </p:sp>
      <p:sp>
        <p:nvSpPr>
          <p:cNvPr id="45" name="Slide Number Placeholder 11"/>
          <p:cNvSpPr>
            <a:spLocks noGrp="1"/>
          </p:cNvSpPr>
          <p:nvPr>
            <p:ph type="sldNum" sz="quarter" idx="12"/>
          </p:nvPr>
        </p:nvSpPr>
        <p:spPr>
          <a:xfrm>
            <a:off x="6057900" y="5624514"/>
            <a:ext cx="1600200" cy="273844"/>
          </a:xfrm>
        </p:spPr>
        <p:txBody>
          <a:bodyPr/>
          <a:lstStyle/>
          <a:p>
            <a:fld id="{C99EF240-A41B-0A49-BC46-0AF71191AE38}" type="slidenum">
              <a:rPr lang="en-US" b="1" smtClean="0">
                <a:solidFill>
                  <a:schemeClr val="bg1"/>
                </a:solidFill>
              </a:rPr>
              <a:pPr/>
              <a:t>2</a:t>
            </a:fld>
            <a:endParaRPr lang="en-US" b="1" dirty="0">
              <a:solidFill>
                <a:schemeClr val="bg1"/>
              </a:solidFill>
            </a:endParaRPr>
          </a:p>
        </p:txBody>
      </p:sp>
      <p:sp>
        <p:nvSpPr>
          <p:cNvPr id="49" name="Slide Number Placeholder 11"/>
          <p:cNvSpPr txBox="1">
            <a:spLocks/>
          </p:cNvSpPr>
          <p:nvPr/>
        </p:nvSpPr>
        <p:spPr>
          <a:xfrm>
            <a:off x="6394331" y="5761435"/>
            <a:ext cx="16002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99EF240-A41B-0A49-BC46-0AF71191AE38}" type="slidenum">
              <a:rPr lang="en-US" sz="900" b="1">
                <a:solidFill>
                  <a:schemeClr val="bg1"/>
                </a:solidFill>
              </a:rPr>
              <a:pPr/>
              <a:t>2</a:t>
            </a:fld>
            <a:endParaRPr lang="en-US" sz="900" b="1" dirty="0">
              <a:solidFill>
                <a:schemeClr val="bg1"/>
              </a:solidFill>
            </a:endParaRPr>
          </a:p>
        </p:txBody>
      </p:sp>
      <p:sp>
        <p:nvSpPr>
          <p:cNvPr id="2" name="TextBox 1"/>
          <p:cNvSpPr txBox="1"/>
          <p:nvPr/>
        </p:nvSpPr>
        <p:spPr>
          <a:xfrm>
            <a:off x="1251255" y="2056990"/>
            <a:ext cx="7079121" cy="584775"/>
          </a:xfrm>
          <a:prstGeom prst="rect">
            <a:avLst/>
          </a:prstGeom>
          <a:noFill/>
        </p:spPr>
        <p:txBody>
          <a:bodyPr wrap="square" rtlCol="0">
            <a:spAutoFit/>
          </a:bodyPr>
          <a:lstStyle/>
          <a:p>
            <a:r>
              <a:rPr lang="en-US" sz="1600" dirty="0"/>
              <a:t>You’re in the middle of quenching a 12 g ligand synthesis and the fire alarm goes off.</a:t>
            </a:r>
          </a:p>
        </p:txBody>
      </p:sp>
      <p:pic>
        <p:nvPicPr>
          <p:cNvPr id="634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484"/>
          <a:stretch/>
        </p:blipFill>
        <p:spPr bwMode="auto">
          <a:xfrm>
            <a:off x="3350582" y="2751568"/>
            <a:ext cx="1840230" cy="2343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TextBox 12"/>
          <p:cNvSpPr txBox="1"/>
          <p:nvPr/>
        </p:nvSpPr>
        <p:spPr>
          <a:xfrm>
            <a:off x="3489812" y="5020451"/>
            <a:ext cx="2164375" cy="369332"/>
          </a:xfrm>
          <a:prstGeom prst="rect">
            <a:avLst/>
          </a:prstGeom>
          <a:noFill/>
        </p:spPr>
        <p:txBody>
          <a:bodyPr wrap="none" rtlCol="0">
            <a:spAutoFit/>
          </a:bodyPr>
          <a:lstStyle/>
          <a:p>
            <a:r>
              <a:rPr lang="en-US" i="1" dirty="0"/>
              <a:t>What should you do?</a:t>
            </a:r>
          </a:p>
        </p:txBody>
      </p:sp>
      <p:sp>
        <p:nvSpPr>
          <p:cNvPr id="14" name="Titel 1">
            <a:extLst>
              <a:ext uri="{FF2B5EF4-FFF2-40B4-BE49-F238E27FC236}">
                <a16:creationId xmlns:a16="http://schemas.microsoft.com/office/drawing/2014/main" id="{DFCCE517-619B-496F-8270-93280837CAB3}"/>
              </a:ext>
            </a:extLst>
          </p:cNvPr>
          <p:cNvSpPr>
            <a:spLocks noGrp="1"/>
          </p:cNvSpPr>
          <p:nvPr>
            <p:ph type="title"/>
          </p:nvPr>
        </p:nvSpPr>
        <p:spPr>
          <a:xfrm>
            <a:off x="1485900" y="857250"/>
            <a:ext cx="6172200" cy="857250"/>
          </a:xfrm>
        </p:spPr>
        <p:txBody>
          <a:bodyPr>
            <a:normAutofit/>
          </a:bodyPr>
          <a:lstStyle/>
          <a:p>
            <a:r>
              <a:rPr lang="en-US" sz="4000" dirty="0"/>
              <a:t>Safety Scenario</a:t>
            </a:r>
            <a:endParaRPr lang="nl-NL" sz="4000" dirty="0"/>
          </a:p>
        </p:txBody>
      </p:sp>
    </p:spTree>
    <p:extLst>
      <p:ext uri="{BB962C8B-B14F-4D97-AF65-F5344CB8AC3E}">
        <p14:creationId xmlns:p14="http://schemas.microsoft.com/office/powerpoint/2010/main" val="315598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1" nodeType="clickEffect">
                                  <p:stCondLst>
                                    <p:cond delay="0"/>
                                  </p:stCondLst>
                                  <p:iterate type="lt">
                                    <p:tmPct val="0"/>
                                  </p:iterate>
                                  <p:childTnLst>
                                    <p:animRot by="120000">
                                      <p:cBhvr>
                                        <p:cTn id="14" dur="200" fill="hold">
                                          <p:stCondLst>
                                            <p:cond delay="0"/>
                                          </p:stCondLst>
                                        </p:cTn>
                                        <p:tgtEl>
                                          <p:spTgt spid="13"/>
                                        </p:tgtEl>
                                        <p:attrNameLst>
                                          <p:attrName>r</p:attrName>
                                        </p:attrNameLst>
                                      </p:cBhvr>
                                    </p:animRot>
                                    <p:animRot by="-240000">
                                      <p:cBhvr>
                                        <p:cTn id="15" dur="400" fill="hold">
                                          <p:stCondLst>
                                            <p:cond delay="400"/>
                                          </p:stCondLst>
                                        </p:cTn>
                                        <p:tgtEl>
                                          <p:spTgt spid="13"/>
                                        </p:tgtEl>
                                        <p:attrNameLst>
                                          <p:attrName>r</p:attrName>
                                        </p:attrNameLst>
                                      </p:cBhvr>
                                    </p:animRot>
                                    <p:animRot by="240000">
                                      <p:cBhvr>
                                        <p:cTn id="16" dur="400" fill="hold">
                                          <p:stCondLst>
                                            <p:cond delay="800"/>
                                          </p:stCondLst>
                                        </p:cTn>
                                        <p:tgtEl>
                                          <p:spTgt spid="13"/>
                                        </p:tgtEl>
                                        <p:attrNameLst>
                                          <p:attrName>r</p:attrName>
                                        </p:attrNameLst>
                                      </p:cBhvr>
                                    </p:animRot>
                                    <p:animRot by="-240000">
                                      <p:cBhvr>
                                        <p:cTn id="17" dur="400" fill="hold">
                                          <p:stCondLst>
                                            <p:cond delay="1200"/>
                                          </p:stCondLst>
                                        </p:cTn>
                                        <p:tgtEl>
                                          <p:spTgt spid="13"/>
                                        </p:tgtEl>
                                        <p:attrNameLst>
                                          <p:attrName>r</p:attrName>
                                        </p:attrNameLst>
                                      </p:cBhvr>
                                    </p:animRot>
                                    <p:animRot by="120000">
                                      <p:cBhvr>
                                        <p:cTn id="18" dur="400" fill="hold">
                                          <p:stCondLst>
                                            <p:cond delay="1600"/>
                                          </p:stCondLst>
                                        </p:cTn>
                                        <p:tgtEl>
                                          <p:spTgt spid="1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2"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gtEl>
                                        <p:attrNameLst>
                                          <p:attrName>ppt_x</p:attrName>
                                          <p:attrName>ppt_y</p:attrName>
                                        </p:attrNameLst>
                                      </p:cBhvr>
                                    </p:animMotion>
                                    <p:animRot by="1500000">
                                      <p:cBhvr>
                                        <p:cTn id="23" dur="125" fill="hold">
                                          <p:stCondLst>
                                            <p:cond delay="0"/>
                                          </p:stCondLst>
                                        </p:cTn>
                                        <p:tgtEl>
                                          <p:spTgt spid="13"/>
                                        </p:tgtEl>
                                        <p:attrNameLst>
                                          <p:attrName>r</p:attrName>
                                        </p:attrNameLst>
                                      </p:cBhvr>
                                    </p:animRot>
                                    <p:animRot by="-1500000">
                                      <p:cBhvr>
                                        <p:cTn id="24" dur="125" fill="hold">
                                          <p:stCondLst>
                                            <p:cond delay="125"/>
                                          </p:stCondLst>
                                        </p:cTn>
                                        <p:tgtEl>
                                          <p:spTgt spid="13"/>
                                        </p:tgtEl>
                                        <p:attrNameLst>
                                          <p:attrName>r</p:attrName>
                                        </p:attrNameLst>
                                      </p:cBhvr>
                                    </p:animRot>
                                    <p:animRot by="-1500000">
                                      <p:cBhvr>
                                        <p:cTn id="25" dur="125" fill="hold">
                                          <p:stCondLst>
                                            <p:cond delay="250"/>
                                          </p:stCondLst>
                                        </p:cTn>
                                        <p:tgtEl>
                                          <p:spTgt spid="13"/>
                                        </p:tgtEl>
                                        <p:attrNameLst>
                                          <p:attrName>r</p:attrName>
                                        </p:attrNameLst>
                                      </p:cBhvr>
                                    </p:animRot>
                                    <p:animRot by="1500000">
                                      <p:cBhvr>
                                        <p:cTn id="26"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600F1F5-1EDF-40B7-ACDA-85D558745AB6}"/>
              </a:ext>
            </a:extLst>
          </p:cNvPr>
          <p:cNvSpPr txBox="1">
            <a:spLocks/>
          </p:cNvSpPr>
          <p:nvPr/>
        </p:nvSpPr>
        <p:spPr>
          <a:xfrm>
            <a:off x="619212" y="1876822"/>
            <a:ext cx="8845310" cy="10435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cs typeface="Arial" panose="020B0604020202020204" pitchFamily="34" charset="0"/>
              </a:rPr>
              <a:t>You smell something in the lab one day, and it definitely does not smell good. </a:t>
            </a:r>
          </a:p>
        </p:txBody>
      </p:sp>
      <p:sp>
        <p:nvSpPr>
          <p:cNvPr id="9" name="Content Placeholder 2">
            <a:extLst>
              <a:ext uri="{FF2B5EF4-FFF2-40B4-BE49-F238E27FC236}">
                <a16:creationId xmlns:a16="http://schemas.microsoft.com/office/drawing/2014/main" id="{B195DC67-B849-4736-A842-906E6A9309FD}"/>
              </a:ext>
            </a:extLst>
          </p:cNvPr>
          <p:cNvSpPr txBox="1">
            <a:spLocks/>
          </p:cNvSpPr>
          <p:nvPr/>
        </p:nvSpPr>
        <p:spPr>
          <a:xfrm>
            <a:off x="149345" y="5003570"/>
            <a:ext cx="8845310" cy="10435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cs typeface="Arial" panose="020B0604020202020204" pitchFamily="34" charset="0"/>
              </a:rPr>
              <a:t>General safety measures:</a:t>
            </a:r>
          </a:p>
          <a:p>
            <a:pPr marL="342900" indent="-342900">
              <a:buAutoNum type="arabicPeriod"/>
            </a:pPr>
            <a:r>
              <a:rPr lang="en-US" sz="1600" dirty="0">
                <a:cs typeface="Arial" panose="020B0604020202020204" pitchFamily="34" charset="0"/>
              </a:rPr>
              <a:t>Alert co-workers and evacuate the area </a:t>
            </a:r>
          </a:p>
          <a:p>
            <a:pPr marL="342900" indent="-342900">
              <a:buAutoNum type="arabicPeriod"/>
            </a:pPr>
            <a:r>
              <a:rPr lang="en-US" sz="1600" dirty="0">
                <a:cs typeface="Arial" panose="020B0604020202020204" pitchFamily="34" charset="0"/>
              </a:rPr>
              <a:t>Call EHS </a:t>
            </a:r>
          </a:p>
        </p:txBody>
      </p:sp>
      <p:pic>
        <p:nvPicPr>
          <p:cNvPr id="84994" name="Picture 2" descr="Image result for chemical safety smell odor">
            <a:extLst>
              <a:ext uri="{FF2B5EF4-FFF2-40B4-BE49-F238E27FC236}">
                <a16:creationId xmlns:a16="http://schemas.microsoft.com/office/drawing/2014/main" id="{1E9C5E3B-0939-4864-966E-ECCAF8A012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62" b="20351"/>
          <a:stretch/>
        </p:blipFill>
        <p:spPr bwMode="auto">
          <a:xfrm>
            <a:off x="3551238" y="2258480"/>
            <a:ext cx="1685925" cy="195580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051989EE-2C61-478B-B05A-AA709FA17EF1}"/>
              </a:ext>
            </a:extLst>
          </p:cNvPr>
          <p:cNvSpPr/>
          <p:nvPr/>
        </p:nvSpPr>
        <p:spPr>
          <a:xfrm>
            <a:off x="5477141" y="2304252"/>
            <a:ext cx="2362200" cy="1003303"/>
          </a:xfrm>
          <a:prstGeom prst="cloudCallout">
            <a:avLst>
              <a:gd name="adj1" fmla="val -62293"/>
              <a:gd name="adj2" fmla="val 65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Should I identify the origin of smell?</a:t>
            </a:r>
          </a:p>
        </p:txBody>
      </p:sp>
      <p:sp>
        <p:nvSpPr>
          <p:cNvPr id="10" name="Thought Bubble: Cloud 9">
            <a:extLst>
              <a:ext uri="{FF2B5EF4-FFF2-40B4-BE49-F238E27FC236}">
                <a16:creationId xmlns:a16="http://schemas.microsoft.com/office/drawing/2014/main" id="{959C4DD5-68F0-4454-9DE9-DF65FF6E7EE9}"/>
              </a:ext>
            </a:extLst>
          </p:cNvPr>
          <p:cNvSpPr/>
          <p:nvPr/>
        </p:nvSpPr>
        <p:spPr>
          <a:xfrm>
            <a:off x="801953" y="2270653"/>
            <a:ext cx="2362200" cy="1003303"/>
          </a:xfrm>
          <a:prstGeom prst="cloudCallout">
            <a:avLst>
              <a:gd name="adj1" fmla="val 67815"/>
              <a:gd name="adj2" fmla="val 397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Should I figure what the chemical is?</a:t>
            </a:r>
          </a:p>
        </p:txBody>
      </p:sp>
      <p:sp>
        <p:nvSpPr>
          <p:cNvPr id="11" name="Thought Bubble: Cloud 10">
            <a:extLst>
              <a:ext uri="{FF2B5EF4-FFF2-40B4-BE49-F238E27FC236}">
                <a16:creationId xmlns:a16="http://schemas.microsoft.com/office/drawing/2014/main" id="{41DD8196-FA15-4A7E-808F-AACA119A4E57}"/>
              </a:ext>
            </a:extLst>
          </p:cNvPr>
          <p:cNvSpPr/>
          <p:nvPr/>
        </p:nvSpPr>
        <p:spPr>
          <a:xfrm>
            <a:off x="149345" y="3356369"/>
            <a:ext cx="2881722" cy="1003303"/>
          </a:xfrm>
          <a:prstGeom prst="cloudCallout">
            <a:avLst>
              <a:gd name="adj1" fmla="val 72180"/>
              <a:gd name="adj2" fmla="val -176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How do we avoid these situations in the future?</a:t>
            </a:r>
          </a:p>
        </p:txBody>
      </p:sp>
      <p:sp>
        <p:nvSpPr>
          <p:cNvPr id="13" name="Titel 1">
            <a:extLst>
              <a:ext uri="{FF2B5EF4-FFF2-40B4-BE49-F238E27FC236}">
                <a16:creationId xmlns:a16="http://schemas.microsoft.com/office/drawing/2014/main" id="{A18D321A-EF9A-4CD0-BB19-E6C3790D6B85}"/>
              </a:ext>
            </a:extLst>
          </p:cNvPr>
          <p:cNvSpPr>
            <a:spLocks noGrp="1"/>
          </p:cNvSpPr>
          <p:nvPr>
            <p:ph type="title"/>
          </p:nvPr>
        </p:nvSpPr>
        <p:spPr>
          <a:xfrm>
            <a:off x="1485900" y="857250"/>
            <a:ext cx="6172200" cy="857250"/>
          </a:xfrm>
        </p:spPr>
        <p:txBody>
          <a:bodyPr>
            <a:normAutofit/>
          </a:bodyPr>
          <a:lstStyle/>
          <a:p>
            <a:r>
              <a:rPr lang="en-US" sz="4000" dirty="0"/>
              <a:t>Safety Scenario</a:t>
            </a:r>
            <a:endParaRPr lang="nl-NL" sz="4000" dirty="0"/>
          </a:p>
        </p:txBody>
      </p:sp>
    </p:spTree>
    <p:extLst>
      <p:ext uri="{BB962C8B-B14F-4D97-AF65-F5344CB8AC3E}">
        <p14:creationId xmlns:p14="http://schemas.microsoft.com/office/powerpoint/2010/main" val="149944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7664253" y="5793000"/>
            <a:ext cx="330278" cy="240797"/>
          </a:xfrm>
        </p:spPr>
        <p:txBody>
          <a:bodyPr/>
          <a:lstStyle/>
          <a:p>
            <a:pPr algn="r"/>
            <a:fld id="{C99EF240-A41B-0A49-BC46-0AF71191AE38}" type="slidenum">
              <a:rPr lang="en-US" b="1" smtClean="0">
                <a:solidFill>
                  <a:srgbClr val="000000"/>
                </a:solidFill>
              </a:rPr>
              <a:pPr algn="r"/>
              <a:t>4</a:t>
            </a:fld>
            <a:endParaRPr lang="en-US" b="1" dirty="0">
              <a:solidFill>
                <a:srgbClr val="000000"/>
              </a:solidFill>
            </a:endParaRPr>
          </a:p>
        </p:txBody>
      </p:sp>
      <p:sp>
        <p:nvSpPr>
          <p:cNvPr id="8" name="TextBox 7"/>
          <p:cNvSpPr txBox="1"/>
          <p:nvPr/>
        </p:nvSpPr>
        <p:spPr>
          <a:xfrm>
            <a:off x="1042273" y="3345546"/>
            <a:ext cx="6801436" cy="584775"/>
          </a:xfrm>
          <a:prstGeom prst="rect">
            <a:avLst/>
          </a:prstGeom>
          <a:noFill/>
        </p:spPr>
        <p:txBody>
          <a:bodyPr wrap="square" rtlCol="0">
            <a:spAutoFit/>
          </a:bodyPr>
          <a:lstStyle/>
          <a:p>
            <a:pPr algn="ctr"/>
            <a:r>
              <a:rPr lang="en-US" sz="1600" dirty="0">
                <a:latin typeface="+mn-lt"/>
              </a:rPr>
              <a:t>A 4 L container without a vented cap in the waste hood explodes hitting a lab member as he is washing NMR tubes. What do you do?</a:t>
            </a:r>
          </a:p>
        </p:txBody>
      </p:sp>
      <p:sp>
        <p:nvSpPr>
          <p:cNvPr id="2" name="TextBox 1">
            <a:extLst>
              <a:ext uri="{FF2B5EF4-FFF2-40B4-BE49-F238E27FC236}">
                <a16:creationId xmlns:a16="http://schemas.microsoft.com/office/drawing/2014/main" id="{F31C1F9D-85CA-4AFB-BBBF-EE169EEBA7DC}"/>
              </a:ext>
            </a:extLst>
          </p:cNvPr>
          <p:cNvSpPr txBox="1"/>
          <p:nvPr/>
        </p:nvSpPr>
        <p:spPr>
          <a:xfrm>
            <a:off x="838901" y="4038674"/>
            <a:ext cx="3533981" cy="1600438"/>
          </a:xfrm>
          <a:prstGeom prst="rect">
            <a:avLst/>
          </a:prstGeom>
          <a:noFill/>
        </p:spPr>
        <p:txBody>
          <a:bodyPr wrap="none" rtlCol="0">
            <a:spAutoFit/>
          </a:bodyPr>
          <a:lstStyle/>
          <a:p>
            <a:r>
              <a:rPr lang="en-US" sz="1600" u="sng" dirty="0">
                <a:latin typeface="+mn-lt"/>
              </a:rPr>
              <a:t>Response:</a:t>
            </a:r>
          </a:p>
          <a:p>
            <a:pPr marL="285750" indent="-285750">
              <a:buFont typeface="Arial" panose="020B0604020202020204" pitchFamily="34" charset="0"/>
              <a:buChar char="•"/>
            </a:pPr>
            <a:r>
              <a:rPr lang="en-US" sz="1600" dirty="0">
                <a:latin typeface="+mn-lt"/>
              </a:rPr>
              <a:t>Get student under the safety shower</a:t>
            </a:r>
          </a:p>
          <a:p>
            <a:pPr marL="285750" indent="-285750">
              <a:buFont typeface="Arial" panose="020B0604020202020204" pitchFamily="34" charset="0"/>
              <a:buChar char="•"/>
            </a:pPr>
            <a:r>
              <a:rPr lang="en-US" sz="1600" dirty="0">
                <a:latin typeface="+mn-lt"/>
              </a:rPr>
              <a:t>Call EHS &amp; alert lab members</a:t>
            </a:r>
          </a:p>
          <a:p>
            <a:pPr marL="285750" indent="-285750">
              <a:buFont typeface="Arial" panose="020B0604020202020204" pitchFamily="34" charset="0"/>
              <a:buChar char="•"/>
            </a:pPr>
            <a:r>
              <a:rPr lang="en-US" sz="1600" dirty="0">
                <a:latin typeface="+mn-lt"/>
              </a:rPr>
              <a:t>Close off the area</a:t>
            </a:r>
          </a:p>
          <a:p>
            <a:pPr marL="285750" indent="-285750">
              <a:buFont typeface="Arial" panose="020B0604020202020204" pitchFamily="34" charset="0"/>
              <a:buChar char="•"/>
            </a:pPr>
            <a:r>
              <a:rPr lang="en-US" sz="1600" dirty="0">
                <a:latin typeface="+mn-lt"/>
              </a:rPr>
              <a:t>Wait for EHS/Hazmat to arrive</a:t>
            </a:r>
          </a:p>
          <a:p>
            <a:pPr marL="214313" indent="-214313">
              <a:buFont typeface="Wingdings" panose="05000000000000000000" pitchFamily="2" charset="2"/>
              <a:buChar char="Ø"/>
            </a:pPr>
            <a:endParaRPr lang="en-US" dirty="0"/>
          </a:p>
        </p:txBody>
      </p:sp>
      <p:sp>
        <p:nvSpPr>
          <p:cNvPr id="11" name="TextBox 10">
            <a:extLst>
              <a:ext uri="{FF2B5EF4-FFF2-40B4-BE49-F238E27FC236}">
                <a16:creationId xmlns:a16="http://schemas.microsoft.com/office/drawing/2014/main" id="{086EAAC6-DF19-4971-BCB2-2EC9E91F5112}"/>
              </a:ext>
            </a:extLst>
          </p:cNvPr>
          <p:cNvSpPr txBox="1"/>
          <p:nvPr/>
        </p:nvSpPr>
        <p:spPr>
          <a:xfrm>
            <a:off x="5176137" y="4038674"/>
            <a:ext cx="3238020" cy="2400657"/>
          </a:xfrm>
          <a:prstGeom prst="rect">
            <a:avLst/>
          </a:prstGeom>
          <a:noFill/>
        </p:spPr>
        <p:txBody>
          <a:bodyPr wrap="square" rtlCol="0">
            <a:spAutoFit/>
          </a:bodyPr>
          <a:lstStyle/>
          <a:p>
            <a:r>
              <a:rPr lang="en-US" sz="1600" u="sng" dirty="0">
                <a:latin typeface="+mn-lt"/>
              </a:rPr>
              <a:t>Preventative Measures:</a:t>
            </a:r>
          </a:p>
          <a:p>
            <a:pPr marL="285750" indent="-285750">
              <a:buFont typeface="Arial" panose="020B0604020202020204" pitchFamily="34" charset="0"/>
              <a:buChar char="•"/>
            </a:pPr>
            <a:r>
              <a:rPr lang="en-US" sz="1600" dirty="0">
                <a:latin typeface="+mn-lt"/>
              </a:rPr>
              <a:t>Neutralize any hazardous waste prior to mixing in the larger containers</a:t>
            </a:r>
          </a:p>
          <a:p>
            <a:pPr marL="285750" indent="-285750">
              <a:buFont typeface="Arial" panose="020B0604020202020204" pitchFamily="34" charset="0"/>
              <a:buChar char="•"/>
            </a:pPr>
            <a:r>
              <a:rPr lang="en-US" sz="1600" dirty="0">
                <a:latin typeface="+mn-lt"/>
              </a:rPr>
              <a:t>Not closing the unvented cap tightly</a:t>
            </a:r>
          </a:p>
          <a:p>
            <a:pPr marL="214313" indent="-214313">
              <a:buFont typeface="Wingdings" panose="05000000000000000000" pitchFamily="2" charset="2"/>
              <a:buChar char="Ø"/>
            </a:pPr>
            <a:endParaRPr lang="en-US" dirty="0"/>
          </a:p>
          <a:p>
            <a:pPr marL="214313" indent="-214313">
              <a:buFont typeface="Wingdings" panose="05000000000000000000" pitchFamily="2" charset="2"/>
              <a:buChar char="Ø"/>
            </a:pPr>
            <a:endParaRPr lang="en-US" dirty="0"/>
          </a:p>
          <a:p>
            <a:pPr marL="214313" indent="-214313">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id="{C1F6773E-D0AA-4A7B-B4E1-394519BAA0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43014" y="1826247"/>
            <a:ext cx="1799953" cy="1486838"/>
          </a:xfrm>
          <a:prstGeom prst="rect">
            <a:avLst/>
          </a:prstGeom>
        </p:spPr>
      </p:pic>
      <p:sp>
        <p:nvSpPr>
          <p:cNvPr id="15" name="Titel 1">
            <a:extLst>
              <a:ext uri="{FF2B5EF4-FFF2-40B4-BE49-F238E27FC236}">
                <a16:creationId xmlns:a16="http://schemas.microsoft.com/office/drawing/2014/main" id="{FD06B8AF-A46F-4DAC-961F-114098C1CB99}"/>
              </a:ext>
            </a:extLst>
          </p:cNvPr>
          <p:cNvSpPr>
            <a:spLocks noGrp="1"/>
          </p:cNvSpPr>
          <p:nvPr>
            <p:ph type="title"/>
          </p:nvPr>
        </p:nvSpPr>
        <p:spPr>
          <a:xfrm>
            <a:off x="1485900" y="857250"/>
            <a:ext cx="6172200" cy="857250"/>
          </a:xfrm>
        </p:spPr>
        <p:txBody>
          <a:bodyPr>
            <a:normAutofit/>
          </a:bodyPr>
          <a:lstStyle/>
          <a:p>
            <a:r>
              <a:rPr lang="en-US" sz="4000" dirty="0"/>
              <a:t>Safety Scenario</a:t>
            </a:r>
            <a:endParaRPr lang="nl-NL" sz="4000" dirty="0"/>
          </a:p>
        </p:txBody>
      </p:sp>
    </p:spTree>
    <p:extLst>
      <p:ext uri="{BB962C8B-B14F-4D97-AF65-F5344CB8AC3E}">
        <p14:creationId xmlns:p14="http://schemas.microsoft.com/office/powerpoint/2010/main" val="245931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1843" y="2089025"/>
            <a:ext cx="3068003" cy="776559"/>
          </a:xfrm>
        </p:spPr>
        <p:txBody>
          <a:bodyPr>
            <a:normAutofit/>
          </a:bodyPr>
          <a:lstStyle/>
          <a:p>
            <a:pPr algn="ctr"/>
            <a:r>
              <a:rPr lang="en-US" altLang="ko-KR" sz="1400" dirty="0">
                <a:latin typeface="Arial" panose="020B0604020202020204" pitchFamily="34" charset="0"/>
                <a:cs typeface="Arial" panose="020B0604020202020204" pitchFamily="34" charset="0"/>
              </a:rPr>
              <a:t>What Should be Done in the Following Situation? </a:t>
            </a:r>
            <a:endParaRPr lang="ko-KR" altLang="en-US" sz="1400" dirty="0">
              <a:latin typeface="Arial" panose="020B0604020202020204" pitchFamily="34" charset="0"/>
              <a:cs typeface="Arial" panose="020B0604020202020204" pitchFamily="34" charset="0"/>
            </a:endParaRPr>
          </a:p>
        </p:txBody>
      </p:sp>
      <p:sp>
        <p:nvSpPr>
          <p:cNvPr id="4" name="슬라이드 번호 개체 틀 3"/>
          <p:cNvSpPr>
            <a:spLocks noGrp="1"/>
          </p:cNvSpPr>
          <p:nvPr>
            <p:ph type="sldNum" sz="quarter" idx="12"/>
          </p:nvPr>
        </p:nvSpPr>
        <p:spPr/>
        <p:txBody>
          <a:bodyPr/>
          <a:lstStyle/>
          <a:p>
            <a:fld id="{48AA8FFE-20EF-480C-85D9-2D21E8213087}" type="slidenum">
              <a:rPr lang="ko-KR" altLang="en-US" smtClean="0"/>
              <a:t>5</a:t>
            </a:fld>
            <a:endParaRPr lang="ko-KR" altLang="en-US"/>
          </a:p>
        </p:txBody>
      </p:sp>
      <p:sp>
        <p:nvSpPr>
          <p:cNvPr id="8" name="내용 개체 틀 2"/>
          <p:cNvSpPr txBox="1">
            <a:spLocks/>
          </p:cNvSpPr>
          <p:nvPr/>
        </p:nvSpPr>
        <p:spPr>
          <a:xfrm>
            <a:off x="3462734" y="2025228"/>
            <a:ext cx="5096716" cy="2165070"/>
          </a:xfrm>
          <a:prstGeom prst="rect">
            <a:avLst/>
          </a:prstGeom>
        </p:spPr>
        <p:txBody>
          <a:bodyPr vert="horz" lIns="68580" tIns="34290" rIns="68580" bIns="3429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600" dirty="0">
                <a:cs typeface="Arial" panose="020B0604020202020204" pitchFamily="34" charset="0"/>
              </a:rPr>
              <a:t>After a tired day of work in lab, you decide to take off and take down your Schlenk line. However, you find this mysterious blue liquid collected in your trap—what should you do? </a:t>
            </a:r>
          </a:p>
          <a:p>
            <a:endParaRPr lang="en-US" altLang="ko-KR" sz="2000" dirty="0">
              <a:cs typeface="Times New Roman" panose="02020603050405020304" pitchFamily="18" charset="0"/>
            </a:endParaRPr>
          </a:p>
          <a:p>
            <a:pPr marL="0" indent="0">
              <a:buNone/>
            </a:pPr>
            <a:endParaRPr lang="en-US" altLang="ko-KR" sz="2100" dirty="0">
              <a:latin typeface="Times New Roman" panose="02020603050405020304" pitchFamily="18" charset="0"/>
              <a:cs typeface="Times New Roman" panose="02020603050405020304" pitchFamily="18" charset="0"/>
            </a:endParaRPr>
          </a:p>
          <a:p>
            <a:pPr marL="0" indent="0">
              <a:buNone/>
            </a:pPr>
            <a:endParaRPr lang="en-US" altLang="ko-KR" sz="2100" dirty="0"/>
          </a:p>
          <a:p>
            <a:endParaRPr lang="en-US" altLang="ko-KR" sz="2100" dirty="0">
              <a:latin typeface="Times New Roman" panose="02020603050405020304" pitchFamily="18" charset="0"/>
              <a:cs typeface="Times New Roman" panose="02020603050405020304" pitchFamily="18" charset="0"/>
            </a:endParaRPr>
          </a:p>
          <a:p>
            <a:pPr marL="0" indent="0">
              <a:buNone/>
            </a:pPr>
            <a:endParaRPr lang="en-US" altLang="ko-KR" sz="2100" dirty="0"/>
          </a:p>
          <a:p>
            <a:pPr marL="0" indent="0">
              <a:buNone/>
            </a:pPr>
            <a:endParaRPr lang="en-US" altLang="ko-KR" sz="2100" dirty="0"/>
          </a:p>
          <a:p>
            <a:endParaRPr lang="en-US" altLang="ko-KR" sz="2100" dirty="0"/>
          </a:p>
          <a:p>
            <a:pPr marL="0" indent="0">
              <a:buNone/>
            </a:pPr>
            <a:endParaRPr lang="ko-KR" altLang="en-US" sz="2100" dirty="0"/>
          </a:p>
        </p:txBody>
      </p:sp>
      <p:pic>
        <p:nvPicPr>
          <p:cNvPr id="5" name="그림 4"/>
          <p:cNvPicPr>
            <a:picLocks noChangeAspect="1"/>
          </p:cNvPicPr>
          <p:nvPr/>
        </p:nvPicPr>
        <p:blipFill>
          <a:blip r:embed="rId2"/>
          <a:stretch>
            <a:fillRect/>
          </a:stretch>
        </p:blipFill>
        <p:spPr>
          <a:xfrm>
            <a:off x="829036" y="3171038"/>
            <a:ext cx="2082939" cy="2527655"/>
          </a:xfrm>
          <a:prstGeom prst="rect">
            <a:avLst/>
          </a:prstGeom>
        </p:spPr>
      </p:pic>
      <p:sp>
        <p:nvSpPr>
          <p:cNvPr id="9" name="내용 개체 틀 2"/>
          <p:cNvSpPr txBox="1">
            <a:spLocks/>
          </p:cNvSpPr>
          <p:nvPr/>
        </p:nvSpPr>
        <p:spPr>
          <a:xfrm>
            <a:off x="3462734" y="3596364"/>
            <a:ext cx="4846358" cy="2101273"/>
          </a:xfrm>
          <a:prstGeom prst="rect">
            <a:avLst/>
          </a:prstGeom>
        </p:spPr>
        <p:txBody>
          <a:bodyPr vert="horz" lIns="68580" tIns="34290" rIns="68580" bIns="3429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600" i="1" dirty="0">
                <a:cs typeface="Arial" panose="020B0604020202020204" pitchFamily="34" charset="0"/>
              </a:rPr>
              <a:t>Dangers of liquid oxygen in the trap</a:t>
            </a:r>
            <a:r>
              <a:rPr lang="en-US" altLang="ko-KR" sz="1600" dirty="0">
                <a:cs typeface="Arial" panose="020B0604020202020204" pitchFamily="34" charset="0"/>
              </a:rPr>
              <a:t>: It is highly explosive in the presence of organic compounds (especially grease) </a:t>
            </a:r>
          </a:p>
          <a:p>
            <a:endParaRPr lang="en-US" altLang="ko-KR" sz="1600" dirty="0">
              <a:cs typeface="Times New Roman" panose="02020603050405020304" pitchFamily="18" charset="0"/>
            </a:endParaRPr>
          </a:p>
          <a:p>
            <a:r>
              <a:rPr lang="en-US" altLang="ko-KR" sz="1600" i="1" dirty="0">
                <a:cs typeface="Arial" panose="020B0604020202020204" pitchFamily="34" charset="0"/>
              </a:rPr>
              <a:t>Solution</a:t>
            </a:r>
            <a:r>
              <a:rPr lang="en-US" altLang="ko-KR" sz="1600" dirty="0">
                <a:cs typeface="Arial" panose="020B0604020202020204" pitchFamily="34" charset="0"/>
              </a:rPr>
              <a:t>: Put a blast shield around the trap and let it slowly warm up to r.t. Also warn others. </a:t>
            </a:r>
          </a:p>
          <a:p>
            <a:endParaRPr lang="en-US" altLang="ko-KR" sz="2100" dirty="0">
              <a:latin typeface="Times New Roman" panose="02020603050405020304" pitchFamily="18" charset="0"/>
              <a:cs typeface="Times New Roman" panose="02020603050405020304" pitchFamily="18" charset="0"/>
            </a:endParaRPr>
          </a:p>
          <a:p>
            <a:pPr marL="0" indent="0">
              <a:buNone/>
            </a:pPr>
            <a:endParaRPr lang="en-US" altLang="ko-KR" sz="2100" dirty="0">
              <a:latin typeface="Times New Roman" panose="02020603050405020304" pitchFamily="18" charset="0"/>
              <a:cs typeface="Times New Roman" panose="02020603050405020304" pitchFamily="18" charset="0"/>
            </a:endParaRPr>
          </a:p>
          <a:p>
            <a:pPr marL="0" indent="0">
              <a:buNone/>
            </a:pPr>
            <a:endParaRPr lang="en-US" altLang="ko-KR" sz="2100" dirty="0"/>
          </a:p>
          <a:p>
            <a:endParaRPr lang="en-US" altLang="ko-KR" sz="2100" dirty="0">
              <a:latin typeface="Times New Roman" panose="02020603050405020304" pitchFamily="18" charset="0"/>
              <a:cs typeface="Times New Roman" panose="02020603050405020304" pitchFamily="18" charset="0"/>
            </a:endParaRPr>
          </a:p>
          <a:p>
            <a:pPr marL="0" indent="0">
              <a:buNone/>
            </a:pPr>
            <a:endParaRPr lang="en-US" altLang="ko-KR" sz="2100" dirty="0"/>
          </a:p>
          <a:p>
            <a:pPr marL="0" indent="0">
              <a:buNone/>
            </a:pPr>
            <a:endParaRPr lang="en-US" altLang="ko-KR" sz="2100" dirty="0"/>
          </a:p>
          <a:p>
            <a:endParaRPr lang="en-US" altLang="ko-KR" sz="2100" dirty="0"/>
          </a:p>
          <a:p>
            <a:pPr marL="0" indent="0">
              <a:buNone/>
            </a:pPr>
            <a:endParaRPr lang="ko-KR" altLang="en-US" sz="2100" dirty="0"/>
          </a:p>
        </p:txBody>
      </p:sp>
      <p:sp>
        <p:nvSpPr>
          <p:cNvPr id="10" name="Rectangle 13"/>
          <p:cNvSpPr>
            <a:spLocks noChangeArrowheads="1"/>
          </p:cNvSpPr>
          <p:nvPr/>
        </p:nvSpPr>
        <p:spPr bwMode="auto">
          <a:xfrm>
            <a:off x="787803" y="5761434"/>
            <a:ext cx="53470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ko-KR" sz="900" dirty="0"/>
              <a:t>https://en.wikipedia.org/wiki/Liquid_oxygen.</a:t>
            </a:r>
          </a:p>
        </p:txBody>
      </p:sp>
      <p:sp>
        <p:nvSpPr>
          <p:cNvPr id="12" name="Titel 1">
            <a:extLst>
              <a:ext uri="{FF2B5EF4-FFF2-40B4-BE49-F238E27FC236}">
                <a16:creationId xmlns:a16="http://schemas.microsoft.com/office/drawing/2014/main" id="{6829D4DA-6259-469A-8387-1C04798104DE}"/>
              </a:ext>
            </a:extLst>
          </p:cNvPr>
          <p:cNvSpPr txBox="1">
            <a:spLocks/>
          </p:cNvSpPr>
          <p:nvPr/>
        </p:nvSpPr>
        <p:spPr>
          <a:xfrm>
            <a:off x="1485900" y="857250"/>
            <a:ext cx="6172200" cy="857250"/>
          </a:xfrm>
          <a:prstGeom prst="rect">
            <a:avLst/>
          </a:prstGeom>
        </p:spPr>
        <p:txBody>
          <a:bodyPr vert="horz" lIns="91440" tIns="45720" rIns="91440" bIns="45720" rtlCol="0" anchor="b">
            <a:normAutofit/>
          </a:bodyPr>
          <a:lstStyle>
            <a:lvl1pPr algn="l" rtl="0" eaLnBrk="1" fontAlgn="base" hangingPunct="1">
              <a:lnSpc>
                <a:spcPct val="85000"/>
              </a:lnSpc>
              <a:spcBef>
                <a:spcPct val="0"/>
              </a:spcBef>
              <a:spcAft>
                <a:spcPct val="0"/>
              </a:spcAft>
              <a:defRPr sz="3600" kern="1200" spc="-38">
                <a:solidFill>
                  <a:srgbClr val="404040"/>
                </a:solidFill>
                <a:latin typeface="+mj-lt"/>
                <a:ea typeface="+mj-ea"/>
                <a:cs typeface="+mj-cs"/>
              </a:defRPr>
            </a:lvl1pPr>
            <a:lvl2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5pPr>
            <a:lvl6pPr marL="3429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6pPr>
            <a:lvl7pPr marL="6858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7pPr>
            <a:lvl8pPr marL="10287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8pPr>
            <a:lvl9pPr marL="13716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9pPr>
          </a:lstStyle>
          <a:p>
            <a:pPr defTabSz="914400"/>
            <a:r>
              <a:rPr lang="en-US" sz="4000" dirty="0"/>
              <a:t>Safety Scenario</a:t>
            </a:r>
            <a:endParaRPr lang="nl-NL" sz="4000" dirty="0"/>
          </a:p>
        </p:txBody>
      </p:sp>
    </p:spTree>
    <p:extLst>
      <p:ext uri="{BB962C8B-B14F-4D97-AF65-F5344CB8AC3E}">
        <p14:creationId xmlns:p14="http://schemas.microsoft.com/office/powerpoint/2010/main" val="139789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13731" y="2694480"/>
            <a:ext cx="6053775" cy="2165070"/>
          </a:xfrm>
        </p:spPr>
        <p:txBody>
          <a:bodyPr>
            <a:normAutofit/>
          </a:bodyPr>
          <a:lstStyle/>
          <a:p>
            <a:r>
              <a:rPr lang="en-US" altLang="ko-KR" sz="1400" b="1" dirty="0">
                <a:cs typeface="Times New Roman" panose="02020603050405020304" pitchFamily="18" charset="0"/>
              </a:rPr>
              <a:t>Preventing Contamination from NMR Tubes </a:t>
            </a:r>
          </a:p>
          <a:p>
            <a:r>
              <a:rPr lang="en-US" altLang="ko-KR" sz="1400" dirty="0">
                <a:cs typeface="Times New Roman" panose="02020603050405020304" pitchFamily="18" charset="0"/>
              </a:rPr>
              <a:t>NMR tubes should be placed in a small container when you go downstairs (especially when you have more than one sample!) </a:t>
            </a:r>
          </a:p>
          <a:p>
            <a:r>
              <a:rPr lang="en-US" altLang="ko-KR" sz="1400" dirty="0">
                <a:cs typeface="Times New Roman" panose="02020603050405020304" pitchFamily="18" charset="0"/>
              </a:rPr>
              <a:t>Before putting the samples into the container, you should wipe them with </a:t>
            </a:r>
            <a:r>
              <a:rPr lang="en-US" altLang="ko-KR" sz="1400" dirty="0" err="1">
                <a:cs typeface="Times New Roman" panose="02020603050405020304" pitchFamily="18" charset="0"/>
              </a:rPr>
              <a:t>kimwipes</a:t>
            </a:r>
            <a:r>
              <a:rPr lang="en-US" altLang="ko-KR" sz="1400" dirty="0">
                <a:cs typeface="Times New Roman" panose="02020603050405020304" pitchFamily="18" charset="0"/>
              </a:rPr>
              <a:t> to remove any chemicals on them. </a:t>
            </a:r>
          </a:p>
          <a:p>
            <a:r>
              <a:rPr lang="en-US" altLang="ko-KR" sz="1400" dirty="0">
                <a:cs typeface="Times New Roman" panose="02020603050405020304" pitchFamily="18" charset="0"/>
              </a:rPr>
              <a:t>Avoid going through the offices with samples—use the other door at the end. </a:t>
            </a:r>
          </a:p>
          <a:p>
            <a:r>
              <a:rPr lang="en-US" altLang="ko-KR" sz="1400" dirty="0">
                <a:cs typeface="Times New Roman" panose="02020603050405020304" pitchFamily="18" charset="0"/>
              </a:rPr>
              <a:t>Insert and remove NMR tubes carefully from spinners to avoid breaking the tube</a:t>
            </a:r>
          </a:p>
          <a:p>
            <a:endParaRPr lang="en-US" altLang="ko-KR" dirty="0">
              <a:latin typeface="Times New Roman" panose="02020603050405020304" pitchFamily="18" charset="0"/>
              <a:cs typeface="Times New Roman" panose="02020603050405020304" pitchFamily="18" charset="0"/>
            </a:endParaRPr>
          </a:p>
          <a:p>
            <a:pPr marL="0" indent="0">
              <a:buNone/>
            </a:pPr>
            <a:endParaRPr lang="en-US" altLang="ko-KR" dirty="0">
              <a:latin typeface="Times New Roman" panose="02020603050405020304" pitchFamily="18" charset="0"/>
              <a:cs typeface="Times New Roman" panose="02020603050405020304" pitchFamily="18" charset="0"/>
            </a:endParaRPr>
          </a:p>
          <a:p>
            <a:pPr marL="0" indent="0">
              <a:buNone/>
            </a:pPr>
            <a:endParaRPr lang="en-US" altLang="ko-KR" dirty="0"/>
          </a:p>
          <a:p>
            <a:endParaRPr lang="en-US" altLang="ko-KR" dirty="0">
              <a:latin typeface="Times New Roman" panose="02020603050405020304" pitchFamily="18" charset="0"/>
              <a:cs typeface="Times New Roman" panose="02020603050405020304" pitchFamily="18" charset="0"/>
            </a:endParaRPr>
          </a:p>
          <a:p>
            <a:pPr marL="0" indent="0">
              <a:buNone/>
            </a:pPr>
            <a:endParaRPr lang="en-US" altLang="ko-KR" dirty="0"/>
          </a:p>
          <a:p>
            <a:pPr marL="0" indent="0">
              <a:buNone/>
            </a:pPr>
            <a:endParaRPr lang="en-US" altLang="ko-KR" dirty="0"/>
          </a:p>
          <a:p>
            <a:endParaRPr lang="en-US" altLang="ko-KR" dirty="0"/>
          </a:p>
          <a:p>
            <a:pPr marL="0" indent="0">
              <a:buNone/>
            </a:pPr>
            <a:endParaRPr lang="ko-KR" altLang="en-US" dirty="0"/>
          </a:p>
        </p:txBody>
      </p:sp>
      <p:sp>
        <p:nvSpPr>
          <p:cNvPr id="4" name="슬라이드 번호 개체 틀 3"/>
          <p:cNvSpPr>
            <a:spLocks noGrp="1"/>
          </p:cNvSpPr>
          <p:nvPr>
            <p:ph type="sldNum" sz="quarter" idx="12"/>
          </p:nvPr>
        </p:nvSpPr>
        <p:spPr/>
        <p:txBody>
          <a:bodyPr/>
          <a:lstStyle/>
          <a:p>
            <a:fld id="{48AA8FFE-20EF-480C-85D9-2D21E8213087}" type="slidenum">
              <a:rPr lang="ko-KR" altLang="en-US" smtClean="0"/>
              <a:t>6</a:t>
            </a:fld>
            <a:endParaRPr lang="ko-KR" altLang="en-US"/>
          </a:p>
        </p:txBody>
      </p:sp>
      <p:sp>
        <p:nvSpPr>
          <p:cNvPr id="8" name="Titel 1">
            <a:extLst>
              <a:ext uri="{FF2B5EF4-FFF2-40B4-BE49-F238E27FC236}">
                <a16:creationId xmlns:a16="http://schemas.microsoft.com/office/drawing/2014/main" id="{D7ECC05A-D6CB-4E52-B07D-9E030E066FD6}"/>
              </a:ext>
            </a:extLst>
          </p:cNvPr>
          <p:cNvSpPr txBox="1">
            <a:spLocks/>
          </p:cNvSpPr>
          <p:nvPr/>
        </p:nvSpPr>
        <p:spPr>
          <a:xfrm>
            <a:off x="1378374" y="854961"/>
            <a:ext cx="6172200" cy="857250"/>
          </a:xfrm>
          <a:prstGeom prst="rect">
            <a:avLst/>
          </a:prstGeom>
        </p:spPr>
        <p:txBody>
          <a:bodyPr vert="horz" lIns="91440" tIns="45720" rIns="91440" bIns="45720" rtlCol="0" anchor="b">
            <a:normAutofit/>
          </a:bodyPr>
          <a:lstStyle>
            <a:lvl1pPr algn="l" rtl="0" eaLnBrk="1" fontAlgn="base" hangingPunct="1">
              <a:lnSpc>
                <a:spcPct val="85000"/>
              </a:lnSpc>
              <a:spcBef>
                <a:spcPct val="0"/>
              </a:spcBef>
              <a:spcAft>
                <a:spcPct val="0"/>
              </a:spcAft>
              <a:defRPr sz="3600" kern="1200" spc="-38">
                <a:solidFill>
                  <a:srgbClr val="404040"/>
                </a:solidFill>
                <a:latin typeface="+mj-lt"/>
                <a:ea typeface="+mj-ea"/>
                <a:cs typeface="+mj-cs"/>
              </a:defRPr>
            </a:lvl1pPr>
            <a:lvl2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5pPr>
            <a:lvl6pPr marL="3429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6pPr>
            <a:lvl7pPr marL="6858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7pPr>
            <a:lvl8pPr marL="10287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8pPr>
            <a:lvl9pPr marL="1371600" algn="l" rtl="0" eaLnBrk="1" fontAlgn="base" hangingPunct="1">
              <a:lnSpc>
                <a:spcPct val="85000"/>
              </a:lnSpc>
              <a:spcBef>
                <a:spcPct val="0"/>
              </a:spcBef>
              <a:spcAft>
                <a:spcPct val="0"/>
              </a:spcAft>
              <a:defRPr sz="3600">
                <a:solidFill>
                  <a:srgbClr val="404040"/>
                </a:solidFill>
                <a:latin typeface="Calibri Light" panose="020F0302020204030204" pitchFamily="34" charset="0"/>
              </a:defRPr>
            </a:lvl9pPr>
          </a:lstStyle>
          <a:p>
            <a:pPr defTabSz="914400"/>
            <a:r>
              <a:rPr lang="en-US" sz="4000" dirty="0"/>
              <a:t>Safety Moment</a:t>
            </a:r>
            <a:endParaRPr lang="nl-NL" sz="4000" dirty="0"/>
          </a:p>
        </p:txBody>
      </p:sp>
      <p:pic>
        <p:nvPicPr>
          <p:cNvPr id="11" name="Picture 10">
            <a:extLst>
              <a:ext uri="{FF2B5EF4-FFF2-40B4-BE49-F238E27FC236}">
                <a16:creationId xmlns:a16="http://schemas.microsoft.com/office/drawing/2014/main" id="{E86CA8CE-31E9-417A-9482-088FCAD9C5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24739" y="3158973"/>
            <a:ext cx="1238647" cy="1652468"/>
          </a:xfrm>
          <a:prstGeom prst="rect">
            <a:avLst/>
          </a:prstGeom>
        </p:spPr>
      </p:pic>
    </p:spTree>
    <p:extLst>
      <p:ext uri="{BB962C8B-B14F-4D97-AF65-F5344CB8AC3E}">
        <p14:creationId xmlns:p14="http://schemas.microsoft.com/office/powerpoint/2010/main" val="200316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857250"/>
            <a:ext cx="6172200" cy="857250"/>
          </a:xfrm>
        </p:spPr>
        <p:txBody>
          <a:bodyPr>
            <a:noAutofit/>
          </a:bodyPr>
          <a:lstStyle/>
          <a:p>
            <a:r>
              <a:rPr lang="en-US" sz="4000" dirty="0"/>
              <a:t>Safety Moment - Pyrophoric Compounds</a:t>
            </a:r>
            <a:endParaRPr lang="nl-NL" sz="4000" dirty="0"/>
          </a:p>
        </p:txBody>
      </p:sp>
      <p:sp>
        <p:nvSpPr>
          <p:cNvPr id="5" name="Rechthoek 4"/>
          <p:cNvSpPr/>
          <p:nvPr/>
        </p:nvSpPr>
        <p:spPr>
          <a:xfrm>
            <a:off x="1142999" y="2005006"/>
            <a:ext cx="6858000" cy="338554"/>
          </a:xfrm>
          <a:prstGeom prst="rect">
            <a:avLst/>
          </a:prstGeom>
        </p:spPr>
        <p:txBody>
          <a:bodyPr wrap="square">
            <a:spAutoFit/>
          </a:bodyPr>
          <a:lstStyle/>
          <a:p>
            <a:pPr algn="ctr"/>
            <a:r>
              <a:rPr lang="en-US" sz="1600" dirty="0">
                <a:latin typeface="+mn-lt"/>
              </a:rPr>
              <a:t>“A </a:t>
            </a:r>
            <a:r>
              <a:rPr lang="en-US" sz="1600" b="1" dirty="0">
                <a:latin typeface="+mn-lt"/>
              </a:rPr>
              <a:t>pyrophoric</a:t>
            </a:r>
            <a:r>
              <a:rPr lang="en-US" sz="1600" dirty="0">
                <a:latin typeface="+mn-lt"/>
              </a:rPr>
              <a:t> substance ignites spontaneously in air at or below 55 °C (130 °F)”</a:t>
            </a:r>
            <a:endParaRPr lang="nl-NL" sz="1600" dirty="0">
              <a:latin typeface="+mn-lt"/>
            </a:endParaRPr>
          </a:p>
        </p:txBody>
      </p:sp>
      <p:pic>
        <p:nvPicPr>
          <p:cNvPr id="788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50" t="35704" r="19083" b="36296"/>
          <a:stretch/>
        </p:blipFill>
        <p:spPr bwMode="auto">
          <a:xfrm>
            <a:off x="1036649" y="2634067"/>
            <a:ext cx="7397933" cy="185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37F5286-F1C9-4221-807B-1D044256711E}"/>
              </a:ext>
            </a:extLst>
          </p:cNvPr>
          <p:cNvSpPr txBox="1"/>
          <p:nvPr/>
        </p:nvSpPr>
        <p:spPr>
          <a:xfrm>
            <a:off x="933579" y="4848120"/>
            <a:ext cx="7276841"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n-lt"/>
              </a:rPr>
              <a:t>Do not bring porous materials such as cardboard or non-dried glass into the glove box.</a:t>
            </a: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r>
              <a:rPr lang="en-US" sz="1400" dirty="0">
                <a:latin typeface="+mn-lt"/>
              </a:rPr>
              <a:t>After cleaning up a potentially pyrophoric spill of a solid or liquid form the glove box – be aware that as you bring contaminated materials out they may react and or catch fire in air! </a:t>
            </a:r>
          </a:p>
          <a:p>
            <a:pPr marL="742950" lvl="1" indent="-285750">
              <a:buFont typeface="Arial" panose="020B0604020202020204" pitchFamily="34" charset="0"/>
              <a:buChar char="•"/>
            </a:pPr>
            <a:r>
              <a:rPr lang="en-US" sz="1400" dirty="0">
                <a:latin typeface="+mn-lt"/>
              </a:rPr>
              <a:t>Utilize plastic bags to contain contaminated </a:t>
            </a:r>
            <a:r>
              <a:rPr lang="en-US" sz="1400" dirty="0" err="1">
                <a:latin typeface="+mn-lt"/>
              </a:rPr>
              <a:t>kim</a:t>
            </a:r>
            <a:r>
              <a:rPr lang="en-US" sz="1400" dirty="0">
                <a:latin typeface="+mn-lt"/>
              </a:rPr>
              <a:t>-wipes/paper towels in the inert atmosphere of the glove box before bringing them out.</a:t>
            </a:r>
          </a:p>
        </p:txBody>
      </p:sp>
    </p:spTree>
    <p:extLst>
      <p:ext uri="{BB962C8B-B14F-4D97-AF65-F5344CB8AC3E}">
        <p14:creationId xmlns:p14="http://schemas.microsoft.com/office/powerpoint/2010/main" val="58955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59974" y="365503"/>
            <a:ext cx="9144000" cy="1325563"/>
          </a:xfrm>
        </p:spPr>
        <p:txBody>
          <a:bodyPr>
            <a:normAutofit/>
          </a:bodyPr>
          <a:lstStyle/>
          <a:p>
            <a:pPr algn="ctr"/>
            <a:r>
              <a:rPr lang="en-US" sz="4000" dirty="0">
                <a:cs typeface="Arial" panose="020B0604020202020204" pitchFamily="34" charset="0"/>
              </a:rPr>
              <a:t>Safety Scenario</a:t>
            </a:r>
          </a:p>
        </p:txBody>
      </p:sp>
      <p:sp>
        <p:nvSpPr>
          <p:cNvPr id="2" name="TextBox 1"/>
          <p:cNvSpPr txBox="1"/>
          <p:nvPr/>
        </p:nvSpPr>
        <p:spPr>
          <a:xfrm>
            <a:off x="4251491" y="2036309"/>
            <a:ext cx="4312406" cy="2308324"/>
          </a:xfrm>
          <a:prstGeom prst="rect">
            <a:avLst/>
          </a:prstGeom>
          <a:noFill/>
        </p:spPr>
        <p:txBody>
          <a:bodyPr wrap="square" rtlCol="0">
            <a:spAutoFit/>
          </a:bodyPr>
          <a:lstStyle/>
          <a:p>
            <a:pPr algn="just"/>
            <a:r>
              <a:rPr lang="en-US" sz="1600" dirty="0">
                <a:latin typeface="+mn-lt"/>
                <a:cs typeface="Arial" panose="020B0604020202020204" pitchFamily="34" charset="0"/>
              </a:rPr>
              <a:t>Daniel is setting up a reaction to reflux in toluene. John is pestering him to get lunch and he’s hungry so he sets the temperature of the hot plate to 120 °C and leaves. He doesn’t fill out a reaction card or label the reaction since he’s planning to come right back. Sean walks past his hood 10 minutes later and sees smoke.</a:t>
            </a:r>
          </a:p>
          <a:p>
            <a:pPr algn="just"/>
            <a:endParaRPr lang="en-US" sz="1600" b="1" i="1" dirty="0">
              <a:latin typeface="+mn-lt"/>
              <a:cs typeface="Arial" panose="020B0604020202020204" pitchFamily="34" charset="0"/>
            </a:endParaRPr>
          </a:p>
          <a:p>
            <a:pPr algn="just"/>
            <a:r>
              <a:rPr lang="en-US" sz="1600" b="1" i="1" dirty="0">
                <a:latin typeface="+mn-lt"/>
                <a:cs typeface="Arial" panose="020B0604020202020204" pitchFamily="34" charset="0"/>
              </a:rPr>
              <a:t>What should Sean do?</a:t>
            </a:r>
          </a:p>
        </p:txBody>
      </p:sp>
      <p:pic>
        <p:nvPicPr>
          <p:cNvPr id="2050" name="Picture 2" descr="Image result for reaction refl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187" y="1809054"/>
            <a:ext cx="2049300" cy="37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1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87630"/>
            <a:ext cx="7886700" cy="1325563"/>
          </a:xfrm>
        </p:spPr>
        <p:txBody>
          <a:bodyPr>
            <a:normAutofit/>
          </a:bodyPr>
          <a:lstStyle/>
          <a:p>
            <a:r>
              <a:rPr lang="en-US" sz="4000" dirty="0"/>
              <a:t>Safety Scenario</a:t>
            </a:r>
          </a:p>
        </p:txBody>
      </p:sp>
      <p:sp>
        <p:nvSpPr>
          <p:cNvPr id="4" name="TextBox 3">
            <a:extLst>
              <a:ext uri="{FF2B5EF4-FFF2-40B4-BE49-F238E27FC236}">
                <a16:creationId xmlns:a16="http://schemas.microsoft.com/office/drawing/2014/main" id="{E64E47F2-465E-495D-81D6-F2B3286D1403}"/>
              </a:ext>
            </a:extLst>
          </p:cNvPr>
          <p:cNvSpPr txBox="1"/>
          <p:nvPr/>
        </p:nvSpPr>
        <p:spPr>
          <a:xfrm>
            <a:off x="612009" y="1537982"/>
            <a:ext cx="8286584" cy="4031873"/>
          </a:xfrm>
          <a:prstGeom prst="rect">
            <a:avLst/>
          </a:prstGeom>
          <a:noFill/>
        </p:spPr>
        <p:txBody>
          <a:bodyPr wrap="square" rtlCol="0">
            <a:spAutoFit/>
          </a:bodyPr>
          <a:lstStyle/>
          <a:p>
            <a:endParaRPr lang="en-US" dirty="0">
              <a:latin typeface="+mn-lt"/>
            </a:endParaRPr>
          </a:p>
          <a:p>
            <a:endParaRPr lang="en-US" dirty="0">
              <a:latin typeface="+mn-lt"/>
            </a:endParaRPr>
          </a:p>
          <a:p>
            <a:endParaRPr lang="en-US" dirty="0">
              <a:latin typeface="+mn-lt"/>
            </a:endParaRPr>
          </a:p>
          <a:p>
            <a:r>
              <a:rPr lang="en-US" dirty="0">
                <a:latin typeface="+mn-lt"/>
              </a:rPr>
              <a:t>While you are washing a flask, it shatters, sending pieces of glass into your hand.</a:t>
            </a:r>
          </a:p>
          <a:p>
            <a:endParaRPr lang="en-US" dirty="0">
              <a:latin typeface="+mn-lt"/>
            </a:endParaRPr>
          </a:p>
          <a:p>
            <a:r>
              <a:rPr lang="en-US" dirty="0">
                <a:latin typeface="+mn-lt"/>
              </a:rPr>
              <a:t>What should you do?</a:t>
            </a:r>
          </a:p>
          <a:p>
            <a:br>
              <a:rPr lang="en-US" dirty="0">
                <a:latin typeface="+mn-lt"/>
              </a:rPr>
            </a:br>
            <a:endParaRPr lang="en-US" dirty="0">
              <a:latin typeface="+mn-lt"/>
            </a:endParaRPr>
          </a:p>
          <a:p>
            <a:r>
              <a:rPr lang="en-US" u="sng" dirty="0">
                <a:latin typeface="+mn-lt"/>
              </a:rPr>
              <a:t>Further questions:</a:t>
            </a:r>
          </a:p>
          <a:p>
            <a:endParaRPr lang="en-US" dirty="0">
              <a:latin typeface="+mn-lt"/>
            </a:endParaRPr>
          </a:p>
          <a:p>
            <a:pPr marL="285750" indent="-285750">
              <a:buFont typeface="Arial" panose="020B0604020202020204" pitchFamily="34" charset="0"/>
              <a:buChar char="•"/>
            </a:pPr>
            <a:r>
              <a:rPr lang="en-US" dirty="0">
                <a:latin typeface="+mn-lt"/>
              </a:rPr>
              <a:t>Did the flask contain reagents?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Is glass embedded in your skin? </a:t>
            </a:r>
          </a:p>
          <a:p>
            <a:pPr marL="285750" indent="-285750">
              <a:buFont typeface="Arial" panose="020B0604020202020204" pitchFamily="34" charset="0"/>
              <a:buChar char="•"/>
            </a:pPr>
            <a:endParaRPr lang="en-US" sz="2200" dirty="0"/>
          </a:p>
        </p:txBody>
      </p:sp>
      <p:pic>
        <p:nvPicPr>
          <p:cNvPr id="6" name="Picture 5">
            <a:extLst>
              <a:ext uri="{FF2B5EF4-FFF2-40B4-BE49-F238E27FC236}">
                <a16:creationId xmlns:a16="http://schemas.microsoft.com/office/drawing/2014/main" id="{EDE0B935-1F55-4747-8551-A90701215F4D}"/>
              </a:ext>
            </a:extLst>
          </p:cNvPr>
          <p:cNvPicPr>
            <a:picLocks noChangeAspect="1"/>
          </p:cNvPicPr>
          <p:nvPr/>
        </p:nvPicPr>
        <p:blipFill>
          <a:blip r:embed="rId2"/>
          <a:stretch>
            <a:fillRect/>
          </a:stretch>
        </p:blipFill>
        <p:spPr>
          <a:xfrm>
            <a:off x="6168922" y="3197189"/>
            <a:ext cx="1962355" cy="1569884"/>
          </a:xfrm>
          <a:prstGeom prst="rect">
            <a:avLst/>
          </a:prstGeom>
        </p:spPr>
      </p:pic>
    </p:spTree>
    <p:extLst>
      <p:ext uri="{BB962C8B-B14F-4D97-AF65-F5344CB8AC3E}">
        <p14:creationId xmlns:p14="http://schemas.microsoft.com/office/powerpoint/2010/main" val="120077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fety -Moment -Template">
  <a:themeElements>
    <a:clrScheme name="Custom 25">
      <a:dk1>
        <a:sysClr val="windowText" lastClr="000000"/>
      </a:dk1>
      <a:lt1>
        <a:sysClr val="window" lastClr="FFFFFF"/>
      </a:lt1>
      <a:dk2>
        <a:srgbClr val="344068"/>
      </a:dk2>
      <a:lt2>
        <a:srgbClr val="D9E0E6"/>
      </a:lt2>
      <a:accent1>
        <a:srgbClr val="7F7F7F"/>
      </a:accent1>
      <a:accent2>
        <a:srgbClr val="002060"/>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fety -Moment -Template" id="{0F7AC10F-FCE9-4F88-9A52-29D6A956B3AC}" vid="{A936655B-3620-4CA9-B08D-D2C35686BE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Safety -Moment -Template</Template>
  <TotalTime>5670</TotalTime>
  <Words>762</Words>
  <Application>Microsoft Office PowerPoint</Application>
  <PresentationFormat>On-screen Show (4:3)</PresentationFormat>
  <Paragraphs>110</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맑은 고딕</vt:lpstr>
      <vt:lpstr>ＭＳ Ｐゴシック</vt:lpstr>
      <vt:lpstr>Arial</vt:lpstr>
      <vt:lpstr>Calibri</vt:lpstr>
      <vt:lpstr>Calibri Light</vt:lpstr>
      <vt:lpstr>Times New Roman</vt:lpstr>
      <vt:lpstr>Wingdings</vt:lpstr>
      <vt:lpstr>Safety -Moment -Template</vt:lpstr>
      <vt:lpstr>Safety Scenario</vt:lpstr>
      <vt:lpstr>Safety Scenario</vt:lpstr>
      <vt:lpstr>Safety Scenario</vt:lpstr>
      <vt:lpstr>Safety Scenario</vt:lpstr>
      <vt:lpstr>What Should be Done in the Following Situation? </vt:lpstr>
      <vt:lpstr>PowerPoint Presentation</vt:lpstr>
      <vt:lpstr>Safety Moment - Pyrophoric Compounds</vt:lpstr>
      <vt:lpstr>Safety Scenario</vt:lpstr>
      <vt:lpstr>Safety Scenario</vt:lpstr>
      <vt:lpstr>Safety Scenario</vt:lpstr>
      <vt:lpstr>Safety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Dongyoung Kim</dc:creator>
  <cp:lastModifiedBy>Szewczyk, Suzanne</cp:lastModifiedBy>
  <cp:revision>14</cp:revision>
  <dcterms:created xsi:type="dcterms:W3CDTF">2017-11-10T20:01:01Z</dcterms:created>
  <dcterms:modified xsi:type="dcterms:W3CDTF">2018-03-17T17:34:02Z</dcterms:modified>
</cp:coreProperties>
</file>