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1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4AD0FB-2F7D-4947-A603-4775F84A0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B5491-AFF7-45BD-9B0D-79170996D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FDEFA-18BE-4E68-9068-C6D65BDFAAA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3EDF8-9454-470C-823A-EE6DCDC161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BBA3D-71D1-4C90-83A8-9A774ECD1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80A5B-4BEE-42C3-B196-33D7DA895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4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C7EA-D83E-46CE-BCF3-A5EA2529F8E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65BB2-82D7-4A5F-A398-0392C1FE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1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F766-006B-471E-B105-FC06C917A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5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301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346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4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461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6588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66982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936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6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1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564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1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9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1" y="6459540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40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1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1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417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7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40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5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40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AE231363-E608-4253-B3EB-27FD77D88FB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6" y="645954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9" y="6459540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CAD1BB7E-B6B8-4DA0-B083-AA9C08431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675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kern="1200" spc="-38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67866" indent="-67866" algn="l" rtl="0" eaLnBrk="1" fontAlgn="base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404040"/>
          </a:solidFill>
          <a:latin typeface="+mn-lt"/>
          <a:ea typeface="+mn-ea"/>
          <a:cs typeface="+mn-cs"/>
        </a:defRPr>
      </a:lvl1pPr>
      <a:lvl2pPr marL="286941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425054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3pPr>
      <a:lvl4pPr marL="561975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4pPr>
      <a:lvl5pPr marL="698897" indent="-136922" algn="l" rtl="0" eaLnBrk="1" fontAlgn="base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50" kern="1200">
          <a:solidFill>
            <a:srgbClr val="404040"/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e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7539-F9F4-48B8-B8B6-F47EE55BA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539" y="2305550"/>
            <a:ext cx="6270922" cy="1573670"/>
          </a:xfrm>
        </p:spPr>
        <p:txBody>
          <a:bodyPr>
            <a:normAutofit/>
          </a:bodyPr>
          <a:lstStyle/>
          <a:p>
            <a:pPr algn="ctr"/>
            <a:r>
              <a:rPr lang="en-US" sz="4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Synthetic Clothing </a:t>
            </a:r>
            <a:br>
              <a:rPr lang="en-US" sz="4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Fires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pic>
        <p:nvPicPr>
          <p:cNvPr id="6" name="Graphic 5" descr="Long sleeve shirt">
            <a:extLst>
              <a:ext uri="{FF2B5EF4-FFF2-40B4-BE49-F238E27FC236}">
                <a16:creationId xmlns:a16="http://schemas.microsoft.com/office/drawing/2014/main" id="{6A22DC7E-2AC2-40DC-818F-B5D147C00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3389" y="15053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7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068" y="2318778"/>
            <a:ext cx="5241365" cy="3232453"/>
          </a:xfrm>
        </p:spPr>
        <p:txBody>
          <a:bodyPr>
            <a:normAutofit/>
          </a:bodyPr>
          <a:lstStyle/>
          <a:p>
            <a:r>
              <a:rPr lang="en-US" sz="1600" dirty="0"/>
              <a:t>Fireproof lab coats are meant to conduct and dissipate heat without burning or melting.</a:t>
            </a:r>
          </a:p>
          <a:p>
            <a:pPr lvl="1"/>
            <a:r>
              <a:rPr lang="en-US" sz="1200" dirty="0"/>
              <a:t>Made from aramid, heat-resistant, strong synthetic and anti-static fibers</a:t>
            </a:r>
          </a:p>
          <a:p>
            <a:r>
              <a:rPr lang="en-US" sz="1600" b="1" dirty="0"/>
              <a:t>Synthetic garments </a:t>
            </a:r>
            <a:r>
              <a:rPr lang="en-US" sz="1600" dirty="0"/>
              <a:t>pose a high burn risk even under a fireproof lab coat – nylon, polyester, acrylic, rayon, spandex</a:t>
            </a:r>
          </a:p>
          <a:p>
            <a:pPr lvl="1"/>
            <a:r>
              <a:rPr lang="en-US" sz="1200" dirty="0"/>
              <a:t>Ignite and burn quickly, melt/drip, produce black smoke and harsh odors. Leaves hardened plastic residue.</a:t>
            </a:r>
          </a:p>
          <a:p>
            <a:pPr lvl="1"/>
            <a:r>
              <a:rPr lang="en-US" sz="1200" dirty="0"/>
              <a:t>Transfer heat to skin rapidly increasing burns. </a:t>
            </a:r>
          </a:p>
          <a:p>
            <a:r>
              <a:rPr lang="en-US" sz="1600" b="1" dirty="0"/>
              <a:t>Natural fibers </a:t>
            </a:r>
            <a:r>
              <a:rPr lang="en-US" sz="1600" dirty="0"/>
              <a:t>– Cotton and hemp (cellulose). Wool and silk (proteins).</a:t>
            </a:r>
          </a:p>
          <a:p>
            <a:pPr lvl="1"/>
            <a:r>
              <a:rPr lang="en-US" sz="1200" dirty="0"/>
              <a:t>Harder to ignite and do not melt.</a:t>
            </a:r>
          </a:p>
          <a:p>
            <a:pPr lvl="1"/>
            <a:r>
              <a:rPr lang="en-US" sz="1200" dirty="0"/>
              <a:t>100% cotton and wool worn by firefighters under suits.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2906" y="4236241"/>
            <a:ext cx="2185618" cy="17008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8046" t="2124"/>
          <a:stretch/>
        </p:blipFill>
        <p:spPr>
          <a:xfrm>
            <a:off x="6836064" y="2001933"/>
            <a:ext cx="1404876" cy="2173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BC3F93F-E2F6-4E30-B332-589FA5B5BDE3}"/>
              </a:ext>
            </a:extLst>
          </p:cNvPr>
          <p:cNvSpPr txBox="1"/>
          <p:nvPr/>
        </p:nvSpPr>
        <p:spPr>
          <a:xfrm>
            <a:off x="0" y="5822396"/>
            <a:ext cx="346675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Petrilli</a:t>
            </a:r>
            <a:r>
              <a:rPr lang="en-US" sz="750" dirty="0"/>
              <a:t>, Tony, and Mark Ackerman. “Tests of Undergarments Exposed to Fire.” </a:t>
            </a:r>
            <a:r>
              <a:rPr lang="en-US" sz="750" i="1" dirty="0"/>
              <a:t>United States Forest Service</a:t>
            </a:r>
            <a:r>
              <a:rPr lang="en-US" sz="750" dirty="0"/>
              <a:t>, USDA, Dec. 2008, </a:t>
            </a:r>
            <a:r>
              <a:rPr lang="en-US" sz="750" u="sng" dirty="0">
                <a:solidFill>
                  <a:srgbClr val="0070C0"/>
                </a:solidFill>
              </a:rPr>
              <a:t>www.fs.fed.us/t-d/pubs/htmlpubs/htm08512348/index.htm.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AD1FA3-9951-45C3-A520-009BF2694611}"/>
              </a:ext>
            </a:extLst>
          </p:cNvPr>
          <p:cNvSpPr txBox="1"/>
          <p:nvPr/>
        </p:nvSpPr>
        <p:spPr>
          <a:xfrm>
            <a:off x="4818585" y="1467457"/>
            <a:ext cx="1317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Polyester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51C5AE-8A84-4AC6-9885-0EA6084CB669}"/>
              </a:ext>
            </a:extLst>
          </p:cNvPr>
          <p:cNvSpPr txBox="1"/>
          <p:nvPr/>
        </p:nvSpPr>
        <p:spPr>
          <a:xfrm>
            <a:off x="1604162" y="1467456"/>
            <a:ext cx="1801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Para-aramid related to Kevlar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A355F2-C1B9-4FB9-AB71-2F4353478910}"/>
              </a:ext>
            </a:extLst>
          </p:cNvPr>
          <p:cNvSpPr txBox="1"/>
          <p:nvPr/>
        </p:nvSpPr>
        <p:spPr>
          <a:xfrm>
            <a:off x="6595829" y="1427334"/>
            <a:ext cx="1317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Nylon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EAE4833-03AB-4994-98A0-6C45199D3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41006"/>
              </p:ext>
            </p:extLst>
          </p:nvPr>
        </p:nvGraphicFramePr>
        <p:xfrm>
          <a:off x="992781" y="935837"/>
          <a:ext cx="3212129" cy="51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S ChemDraw Drawing" r:id="rId6" imgW="3569032" imgH="577507" progId="ChemDraw.Document.6.0">
                  <p:embed/>
                </p:oleObj>
              </mc:Choice>
              <mc:Fallback>
                <p:oleObj name="CS ChemDraw Drawing" r:id="rId6" imgW="3569032" imgH="57750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2781" y="935837"/>
                        <a:ext cx="3212129" cy="51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F804BE-3C09-4B63-9BED-428A7DAFE9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27833"/>
              </p:ext>
            </p:extLst>
          </p:nvPr>
        </p:nvGraphicFramePr>
        <p:xfrm>
          <a:off x="4518885" y="667112"/>
          <a:ext cx="1193077" cy="99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S ChemDraw Drawing" r:id="rId8" imgW="1325641" imgH="1106211" progId="ChemDraw.Document.6.0">
                  <p:embed/>
                </p:oleObj>
              </mc:Choice>
              <mc:Fallback>
                <p:oleObj name="CS ChemDraw Drawing" r:id="rId8" imgW="1325641" imgH="110621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8885" y="667112"/>
                        <a:ext cx="1193077" cy="995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7C4959D-DB4D-4E5C-88F9-B4F022ABF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36565"/>
              </p:ext>
            </p:extLst>
          </p:nvPr>
        </p:nvGraphicFramePr>
        <p:xfrm>
          <a:off x="6059304" y="1056523"/>
          <a:ext cx="1655399" cy="55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S ChemDraw Drawing" r:id="rId10" imgW="1839332" imgH="615306" progId="ChemDraw.Document.6.0">
                  <p:embed/>
                </p:oleObj>
              </mc:Choice>
              <mc:Fallback>
                <p:oleObj name="CS ChemDraw Drawing" r:id="rId10" imgW="1839332" imgH="6153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59304" y="1056523"/>
                        <a:ext cx="1655399" cy="55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055684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62</TotalTime>
  <Words>168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Safety -Moment -Template</vt:lpstr>
      <vt:lpstr>CS ChemDraw Drawing</vt:lpstr>
      <vt:lpstr>Synthetic Clothing  and Fires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Clothing  and Fires</dc:title>
  <dc:creator>Szewczyk, Suzanne</dc:creator>
  <cp:lastModifiedBy>Szewczyk, Suzanne</cp:lastModifiedBy>
  <cp:revision>10</cp:revision>
  <dcterms:created xsi:type="dcterms:W3CDTF">2018-01-09T21:10:13Z</dcterms:created>
  <dcterms:modified xsi:type="dcterms:W3CDTF">2018-02-21T23:25:12Z</dcterms:modified>
</cp:coreProperties>
</file>