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sldIdLst>
    <p:sldId id="257" r:id="rId2"/>
    <p:sldId id="256" r:id="rId3"/>
    <p:sldId id="263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4941"/>
    <a:srgbClr val="E06C5C"/>
    <a:srgbClr val="B8B0B3"/>
    <a:srgbClr val="DE513D"/>
    <a:srgbClr val="C00000"/>
    <a:srgbClr val="8897A2"/>
    <a:srgbClr val="404040"/>
    <a:srgbClr val="B99E9E"/>
    <a:srgbClr val="D3DEE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6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9B8E91-450E-4CF1-9F96-D30743888B1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D3A8F-5CC8-4EFF-82DC-9DC96034004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3B4C68-56B2-4887-BEF1-29220D815381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5564765-8432-4EF6-B39F-CFA604A9D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E4C686F-A259-4778-B7D5-33B41DB8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DFD825-7158-4112-AFDE-2BBAD6091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CDE5B73A-A00F-40A0-83D9-720A5316ED93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906B3A1E-B902-47C6-BBC9-904EFFA1EB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CEEF300B-8331-4E59-9C86-C2DFE85DD2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7197B0C1-6678-4D12-B429-E300FDAA711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EF53B47A-4FBE-44A0-B5DB-80D6A8FFA662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6666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C297-158C-4A9B-B0DC-E2663E0A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EA508-B878-4244-80B7-65D0F8876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4C48E-AEA6-49C5-A2B9-001E92107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3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E1DE62-F69A-47B7-9943-9941575E6255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D88177-14F5-4DBC-B13A-A03CE067AF34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3BED5A0-2373-4461-82CB-44052874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7CDDEB7-D66B-42E9-9746-AC5E1AB35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E20492D-8D8A-4D65-A2FF-8B10EFD0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1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F0B04-C41F-47E4-A4B1-0D65EBB73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8C4D6-FAD7-48F8-8A63-7CF42BF8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CE4D8-5A3A-4F41-9F46-BF49EE08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9D78980A-3ABC-4B1F-B530-EC96C7A0BB07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5DCBA87A-4CD9-4BA0-B88F-81EAE8F1C3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8C4603D7-0057-4403-8510-EA240742C3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0F0FB82C-130F-4F55-839C-E552BEE563BB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D741EC97-AD55-4F13-A46C-B19C7E786B7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44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844339-2FBD-4D9D-B29B-23188A4E665F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290164-A8B9-4019-99FE-13D9F5BCD539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CFC637-4EE6-4C41-8567-F36C7573A296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EC983D3-0AE5-47BF-933F-6508686C8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B3E308-83CF-4AB0-9A8D-1C987D75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70D1F0-6099-439D-80C1-1B182F3EC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2A0CD274-FEAD-4D63-AB79-F9E3AEC8743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268EF8B6-B3CC-4039-B90B-8B312EDCC2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7014464A-61DE-4255-AE93-32637B2E89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69BB3136-CE05-42A8-BA89-CC51BD11E8C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E1D92C-6A6F-42AE-A3AD-892B3D4F971D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1366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1316ED-DADB-4B0F-881B-749D79877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0BFD76-6C90-48EE-A8D6-6CFEC791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F610CF-7388-4C52-99ED-303DF3CBB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15">
            <a:extLst>
              <a:ext uri="{FF2B5EF4-FFF2-40B4-BE49-F238E27FC236}">
                <a16:creationId xmlns:a16="http://schemas.microsoft.com/office/drawing/2014/main" id="{4247F517-545F-4D73-9B7C-B021997722EC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FB9BB795-A6CB-4EA1-BCED-6EDC6C016C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" name="Group 14">
              <a:extLst>
                <a:ext uri="{FF2B5EF4-FFF2-40B4-BE49-F238E27FC236}">
                  <a16:creationId xmlns:a16="http://schemas.microsoft.com/office/drawing/2014/main" id="{CC7D1A2D-A1E2-48DA-A076-4D17FCBA4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2" name="Right Triangle 11">
                <a:extLst>
                  <a:ext uri="{FF2B5EF4-FFF2-40B4-BE49-F238E27FC236}">
                    <a16:creationId xmlns:a16="http://schemas.microsoft.com/office/drawing/2014/main" id="{A2C4BB79-1B86-4F03-9DDE-81D4EF512570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338091FB-7AE7-4202-B4B7-031126CDCCA4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2881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D3C6C92-D42F-4185-BF84-7B2AD518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0305DA-61A4-4E1B-9DDC-D07EBF87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DBC55BD-1CB2-4C5A-B638-DD6733393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5">
            <a:extLst>
              <a:ext uri="{FF2B5EF4-FFF2-40B4-BE49-F238E27FC236}">
                <a16:creationId xmlns:a16="http://schemas.microsoft.com/office/drawing/2014/main" id="{B30AB16A-0300-4836-94B0-AABD42297972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8979D84A-12D4-43AB-BBFC-E7D7F8CFF9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CBA011E9-4235-42D6-86FE-EC78AA3604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C4D610B5-1FB3-4052-A6EB-429989A75C39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0C8EF11C-E5CE-4F8D-AF53-6E0ED59B2DF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9604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EA9B735-EAD5-467F-8ADE-346725616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20CE6FC-E47B-4DF6-B1BE-7DF0C1690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7498195-FD4E-42EE-88D0-93D88109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5264B6BD-F9EF-49E1-B182-E5D1513A8FA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E667A8-98A3-426D-AA84-531CFFEF657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Group 14">
              <a:extLst>
                <a:ext uri="{FF2B5EF4-FFF2-40B4-BE49-F238E27FC236}">
                  <a16:creationId xmlns:a16="http://schemas.microsoft.com/office/drawing/2014/main" id="{BB640932-8949-414A-AA65-3A66222BB7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9" name="Right Triangle 8">
                <a:extLst>
                  <a:ext uri="{FF2B5EF4-FFF2-40B4-BE49-F238E27FC236}">
                    <a16:creationId xmlns:a16="http://schemas.microsoft.com/office/drawing/2014/main" id="{61954398-D737-40FF-B396-CB49018655C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93DBA2E7-9B08-4AE3-8C9E-C02B872744BE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7099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01F3A7-1DD2-4DF4-97F0-3060E9D93A32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974CD6-461A-429D-9462-E6C022F9CF7A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68838EB7-82D8-44E0-A35F-6D238748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71CBF965-D123-493A-BC4A-BACA0943F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BDA680A2-8BCE-42E2-95B9-5738ACA04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5">
            <a:extLst>
              <a:ext uri="{FF2B5EF4-FFF2-40B4-BE49-F238E27FC236}">
                <a16:creationId xmlns:a16="http://schemas.microsoft.com/office/drawing/2014/main" id="{1418450D-7A28-453E-B8FD-484CE5FB0A91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8" name="Picture 6">
              <a:extLst>
                <a:ext uri="{FF2B5EF4-FFF2-40B4-BE49-F238E27FC236}">
                  <a16:creationId xmlns:a16="http://schemas.microsoft.com/office/drawing/2014/main" id="{E72A53CD-0DC1-43B9-B1C9-17CF5AF1A4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" name="Group 14">
              <a:extLst>
                <a:ext uri="{FF2B5EF4-FFF2-40B4-BE49-F238E27FC236}">
                  <a16:creationId xmlns:a16="http://schemas.microsoft.com/office/drawing/2014/main" id="{EE6553B0-BAEE-4974-B498-44E4290EA6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0" name="Right Triangle 9">
                <a:extLst>
                  <a:ext uri="{FF2B5EF4-FFF2-40B4-BE49-F238E27FC236}">
                    <a16:creationId xmlns:a16="http://schemas.microsoft.com/office/drawing/2014/main" id="{A2601DCE-6084-4340-B381-64D833104BCF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" name="Right Triangle 10">
                <a:extLst>
                  <a:ext uri="{FF2B5EF4-FFF2-40B4-BE49-F238E27FC236}">
                    <a16:creationId xmlns:a16="http://schemas.microsoft.com/office/drawing/2014/main" id="{2D9451A4-AEF3-4A27-A1DA-7E5C88FE6C56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8510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C0A754-D33D-4BD2-9B16-4CBA6482553E}"/>
              </a:ext>
            </a:extLst>
          </p:cNvPr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571716-0858-43A3-95F0-7BBF1808FF78}"/>
              </a:ext>
            </a:extLst>
          </p:cNvPr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5A4CB18-CBB5-483D-9E24-B28133BD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 smtClean="0"/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EAD93B2-9FDF-4963-B44E-EC03A0DF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EB158209-36C7-4202-9AC0-818A019A4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4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C8EFEF-BA56-4C8A-A7D3-C88B70747F83}"/>
              </a:ext>
            </a:extLst>
          </p:cNvPr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8F2D50-8EFB-41E4-97AD-0C163653373F}"/>
              </a:ext>
            </a:extLst>
          </p:cNvPr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45AA6B9-4287-4CD3-A943-C479EE56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42D96F4-7108-41F1-92E7-6F5B5884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C29D2A3-34E4-439B-AA05-3C803867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>
            <a:extLst>
              <a:ext uri="{FF2B5EF4-FFF2-40B4-BE49-F238E27FC236}">
                <a16:creationId xmlns:a16="http://schemas.microsoft.com/office/drawing/2014/main" id="{9AB383AB-6D69-4F29-88B2-43536CDD82DF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1" name="Picture 6">
              <a:extLst>
                <a:ext uri="{FF2B5EF4-FFF2-40B4-BE49-F238E27FC236}">
                  <a16:creationId xmlns:a16="http://schemas.microsoft.com/office/drawing/2014/main" id="{A95DED74-7ACA-4A89-87B9-72045D1696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14">
              <a:extLst>
                <a:ext uri="{FF2B5EF4-FFF2-40B4-BE49-F238E27FC236}">
                  <a16:creationId xmlns:a16="http://schemas.microsoft.com/office/drawing/2014/main" id="{3EC3021D-9F37-4BA6-B055-827DFA9229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3" name="Right Triangle 12">
                <a:extLst>
                  <a:ext uri="{FF2B5EF4-FFF2-40B4-BE49-F238E27FC236}">
                    <a16:creationId xmlns:a16="http://schemas.microsoft.com/office/drawing/2014/main" id="{D2A4D3E4-1E42-48B4-B4AF-F5BA8A225A0A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52224BD9-B0F9-4EA5-9A4F-4998A5444A6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4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202342-17B0-4970-ABBC-93F80B1CC2EC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A9CA6A-79FD-4601-AD52-0A4E674A9AAB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B2FB8D-8269-4E9E-9B70-32B5D4320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BC69419-63FC-4165-8635-17A104CF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C01CD-95FC-43A4-A248-4D20CB981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44151F68-B9AD-4A8C-8C60-23EECE90B80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CE130-1CC8-4B85-939F-35FCD75127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C9EA0-CD7C-42A5-806F-760A292C9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</a:defRPr>
            </a:lvl1pPr>
          </a:lstStyle>
          <a:p>
            <a:fld id="{4F6B93A8-00A1-402F-9059-6B40F9059F8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D532930-9823-4B22-8AA5-F2450CAEF00E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5">
            <a:extLst>
              <a:ext uri="{FF2B5EF4-FFF2-40B4-BE49-F238E27FC236}">
                <a16:creationId xmlns:a16="http://schemas.microsoft.com/office/drawing/2014/main" id="{E9E7902F-ACF1-47F7-A21D-01D4E262F62E}"/>
              </a:ext>
            </a:extLst>
          </p:cNvPr>
          <p:cNvGrpSpPr>
            <a:grpSpLocks/>
          </p:cNvGrpSpPr>
          <p:nvPr/>
        </p:nvGrpSpPr>
        <p:grpSpPr bwMode="auto">
          <a:xfrm>
            <a:off x="0" y="-293688"/>
            <a:ext cx="9396413" cy="2093913"/>
            <a:chOff x="0" y="-294214"/>
            <a:chExt cx="9395670" cy="2095183"/>
          </a:xfrm>
        </p:grpSpPr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4769DF81-216F-42CA-A1B7-FF92E868D3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90670" y="-294214"/>
              <a:ext cx="1905000" cy="1645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" name="Group 14">
              <a:extLst>
                <a:ext uri="{FF2B5EF4-FFF2-40B4-BE49-F238E27FC236}">
                  <a16:creationId xmlns:a16="http://schemas.microsoft.com/office/drawing/2014/main" id="{33E56938-F634-41AE-BAFE-C1D5E5DA97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-8988"/>
              <a:ext cx="1542525" cy="1809957"/>
              <a:chOff x="0" y="-8988"/>
              <a:chExt cx="1542525" cy="1809957"/>
            </a:xfrm>
          </p:grpSpPr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330C69CE-F07C-4094-8B50-FE97A9D977E5}"/>
                  </a:ext>
                </a:extLst>
              </p:cNvPr>
              <p:cNvSpPr/>
              <p:nvPr/>
            </p:nvSpPr>
            <p:spPr>
              <a:xfrm rot="5400000">
                <a:off x="-132372" y="125670"/>
                <a:ext cx="1807671" cy="1542928"/>
              </a:xfrm>
              <a:prstGeom prst="rt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" name="Right Triangle 14">
                <a:extLst>
                  <a:ext uri="{FF2B5EF4-FFF2-40B4-BE49-F238E27FC236}">
                    <a16:creationId xmlns:a16="http://schemas.microsoft.com/office/drawing/2014/main" id="{BDFC8C9E-11FE-496F-98B3-3A4F4EF772A1}"/>
                  </a:ext>
                </a:extLst>
              </p:cNvPr>
              <p:cNvSpPr/>
              <p:nvPr/>
            </p:nvSpPr>
            <p:spPr>
              <a:xfrm rot="5400000">
                <a:off x="-87719" y="79428"/>
                <a:ext cx="1204056" cy="1028619"/>
              </a:xfrm>
              <a:prstGeom prst="rt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861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1" fontAlgn="base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1" fontAlgn="base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hyperlink" Target="http://www.chem1.com/CQ/ionbunk.html" TargetMode="External"/><Relationship Id="rId5" Type="http://schemas.openxmlformats.org/officeDocument/2006/relationships/image" Target="../media/image14.gi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0633" y="1962886"/>
            <a:ext cx="5882731" cy="2530288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rgbClr val="4A49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Incompatible </a:t>
            </a:r>
            <a:br>
              <a:rPr lang="en-US" sz="6600" dirty="0">
                <a:solidFill>
                  <a:srgbClr val="4A49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en-US" sz="6600" dirty="0">
                <a:solidFill>
                  <a:srgbClr val="4A49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Chemicals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AB26BD-6421-4797-977E-6E5614E64D2D}"/>
              </a:ext>
            </a:extLst>
          </p:cNvPr>
          <p:cNvSpPr/>
          <p:nvPr/>
        </p:nvSpPr>
        <p:spPr>
          <a:xfrm>
            <a:off x="0" y="5686049"/>
            <a:ext cx="486214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AutoNum type="alphaLcPeriod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,Trebuchet MS, verdana, arial, helvetica"/>
              </a:rPr>
              <a:t>Merck chemical company.</a:t>
            </a:r>
          </a:p>
          <a:p>
            <a:pPr marL="171450" indent="-171450">
              <a:buAutoNum type="alphaLcPeriod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,Trebuchet MS, verdana, arial, helvetica"/>
              </a:rPr>
              <a:t>Chemical Safety Office, Risk Management Department, University of Vermont</a:t>
            </a:r>
          </a:p>
          <a:p>
            <a:pPr marL="171450" indent="-171450">
              <a:buAutoNum type="alphaLcPeriod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,Trebuchet MS, verdana, arial, helvetica"/>
              </a:rPr>
              <a:t>Hazards in the Chemical Laboratory, 4th. edition. 1986. </a:t>
            </a:r>
            <a:r>
              <a:rPr lang="en-US" sz="800" dirty="0" err="1">
                <a:solidFill>
                  <a:schemeClr val="bg1">
                    <a:lumMod val="50000"/>
                  </a:schemeClr>
                </a:solidFill>
                <a:latin typeface="arial,Trebuchet MS, verdana, arial, helvetica"/>
              </a:rPr>
              <a:t>Bretherick</a:t>
            </a: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,Trebuchet MS, verdana, arial, helvetica"/>
              </a:rPr>
              <a:t>. </a:t>
            </a:r>
          </a:p>
          <a:p>
            <a:pPr marL="171450" indent="-171450">
              <a:buAutoNum type="alphaLcPeriod"/>
            </a:pPr>
            <a:r>
              <a:rPr lang="en-US" sz="800" dirty="0">
                <a:solidFill>
                  <a:schemeClr val="bg1">
                    <a:lumMod val="50000"/>
                  </a:schemeClr>
                </a:solidFill>
                <a:latin typeface="arial,Trebuchet MS, verdana, arial, helvetica"/>
              </a:rPr>
              <a:t>Manufacturing Chemist’s Association, Guide for Safety in the Chemical laboratory, (UNH website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,Trebuchet MS, verdana, arial, helvetica"/>
              </a:rPr>
              <a:t>)</a:t>
            </a: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EA967B6-026D-46C2-92B8-EB88D345D182}"/>
              </a:ext>
            </a:extLst>
          </p:cNvPr>
          <p:cNvSpPr txBox="1">
            <a:spLocks/>
          </p:cNvSpPr>
          <p:nvPr/>
        </p:nvSpPr>
        <p:spPr>
          <a:xfrm>
            <a:off x="1156163" y="4493174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Chemical Storage</a:t>
            </a:r>
          </a:p>
        </p:txBody>
      </p:sp>
    </p:spTree>
    <p:extLst>
      <p:ext uri="{BB962C8B-B14F-4D97-AF65-F5344CB8AC3E}">
        <p14:creationId xmlns:p14="http://schemas.microsoft.com/office/powerpoint/2010/main" val="191784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897622" y="1056417"/>
            <a:ext cx="7886700" cy="629174"/>
          </a:xfrm>
        </p:spPr>
        <p:txBody>
          <a:bodyPr>
            <a:normAutofit/>
          </a:bodyPr>
          <a:lstStyle/>
          <a:p>
            <a:r>
              <a:rPr lang="en-US" sz="3600" dirty="0"/>
              <a:t>Class: Acids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385894" y="1990565"/>
            <a:ext cx="5998128" cy="4458936"/>
          </a:xfrm>
        </p:spPr>
        <p:txBody>
          <a:bodyPr>
            <a:normAutofit/>
          </a:bodyPr>
          <a:lstStyle/>
          <a:p>
            <a:pPr lvl="1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Acetic Acids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- HNO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MnO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ROHs, NH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NO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ROOR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potentially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explosive peroxides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Use a blast shield if generating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peroxy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acetic acid for a reaction</a:t>
            </a:r>
          </a:p>
          <a:p>
            <a:pPr lvl="1"/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01168" lvl="1" indent="0">
              <a:buNone/>
            </a:pPr>
            <a:endParaRPr lang="en-US" sz="17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HNO</a:t>
            </a:r>
            <a:r>
              <a:rPr lang="en-US" sz="1600" b="1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- CrO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CaCO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AcOAc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AcOH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organic materials (carbonyl compounds, aromatic compounds, bases)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can react violently generating gasses and explode especially in a sealed container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do not use aqua regia to remove these compounds</a:t>
            </a:r>
          </a:p>
          <a:p>
            <a:pPr lvl="1"/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sz="1600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SO</a:t>
            </a:r>
            <a:r>
              <a:rPr lang="en-US" sz="1600" b="1" baseline="-25000" dirty="0">
                <a:solidFill>
                  <a:schemeClr val="accent1">
                    <a:lumMod val="50000"/>
                  </a:schemeClr>
                </a:solidFill>
              </a:rPr>
              <a:t>4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- ClO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ClO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MnO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oxo acids decompose rapidly, react violently, and accelerate fires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4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4479936-5B00-4814-8BFF-F7703623EE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402" y="3789802"/>
            <a:ext cx="1010152" cy="134686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D88105B-BD94-43BC-AACF-F2F08094D90A}"/>
              </a:ext>
            </a:extLst>
          </p:cNvPr>
          <p:cNvSpPr txBox="1"/>
          <p:nvPr/>
        </p:nvSpPr>
        <p:spPr>
          <a:xfrm>
            <a:off x="6981617" y="5136671"/>
            <a:ext cx="15209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Bubbling Aqua Regia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40D57E8-A27D-4F81-8504-6DFB3554C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503868"/>
              </p:ext>
            </p:extLst>
          </p:nvPr>
        </p:nvGraphicFramePr>
        <p:xfrm>
          <a:off x="7018338" y="2359025"/>
          <a:ext cx="9572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S ChemDraw Drawing" r:id="rId4" imgW="957008" imgH="709564" progId="ChemDraw.Document.6.0">
                  <p:embed/>
                </p:oleObj>
              </mc:Choice>
              <mc:Fallback>
                <p:oleObj name="CS ChemDraw Drawing" r:id="rId4" imgW="957008" imgH="70956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018338" y="2359025"/>
                        <a:ext cx="957262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3399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32"/>
          <p:cNvSpPr>
            <a:spLocks noGrp="1"/>
          </p:cNvSpPr>
          <p:nvPr>
            <p:ph type="title"/>
          </p:nvPr>
        </p:nvSpPr>
        <p:spPr>
          <a:xfrm>
            <a:off x="831174" y="1015713"/>
            <a:ext cx="7886700" cy="738231"/>
          </a:xfrm>
        </p:spPr>
        <p:txBody>
          <a:bodyPr>
            <a:normAutofit/>
          </a:bodyPr>
          <a:lstStyle/>
          <a:p>
            <a:r>
              <a:rPr lang="en-US" sz="3600" dirty="0"/>
              <a:t>Class: Metals</a:t>
            </a:r>
            <a:endParaRPr lang="en-US" sz="3200" dirty="0"/>
          </a:p>
        </p:txBody>
      </p:sp>
      <p:sp>
        <p:nvSpPr>
          <p:cNvPr id="34" name="Content Placeholder 33"/>
          <p:cNvSpPr>
            <a:spLocks noGrp="1"/>
          </p:cNvSpPr>
          <p:nvPr>
            <p:ph idx="1"/>
          </p:nvPr>
        </p:nvSpPr>
        <p:spPr>
          <a:xfrm>
            <a:off x="831174" y="2192619"/>
            <a:ext cx="5534556" cy="5498659"/>
          </a:xfrm>
        </p:spPr>
        <p:txBody>
          <a:bodyPr>
            <a:norm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Exposure to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sz="1600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 gas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may explode/catch fire in air</a:t>
            </a:r>
          </a:p>
          <a:p>
            <a:pPr lvl="1"/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</a:rPr>
              <a:t>eg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. Palladium on Carbon</a:t>
            </a:r>
          </a:p>
          <a:p>
            <a:pPr lvl="1"/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Store air and water free 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Alkali Metals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- 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halo-alkanes, H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ROHs, halogens (Br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), H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O</a:t>
            </a:r>
          </a:p>
          <a:p>
            <a:pPr lvl="1"/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use a yellow class D fire extinguisher</a:t>
            </a:r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Al/Zn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- H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O, Ox, ROOR, halo-alkanes, H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and bases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keep out of base bath!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Aluminum metal plus hydroxide bases generates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gas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7164BE-FC9A-4BE9-B761-A4711E579D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1834" y="2412212"/>
            <a:ext cx="687965" cy="16367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28A0D8-A1A3-41E5-A9A7-5C9D855D0F61}"/>
              </a:ext>
            </a:extLst>
          </p:cNvPr>
          <p:cNvSpPr txBox="1"/>
          <p:nvPr/>
        </p:nvSpPr>
        <p:spPr>
          <a:xfrm>
            <a:off x="6365730" y="4078194"/>
            <a:ext cx="152097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Class D pyrophoric metals fire extinguisher</a:t>
            </a:r>
          </a:p>
        </p:txBody>
      </p:sp>
      <p:pic>
        <p:nvPicPr>
          <p:cNvPr id="3" name="Graphic 2" descr="Fire">
            <a:extLst>
              <a:ext uri="{FF2B5EF4-FFF2-40B4-BE49-F238E27FC236}">
                <a16:creationId xmlns:a16="http://schemas.microsoft.com/office/drawing/2014/main" id="{E53CC03D-E3AA-4AC8-BD5C-477AC9A23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9056" y="2331738"/>
            <a:ext cx="644406" cy="64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8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F764E-6195-4F1A-BA04-BDCAD8FDF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81" y="1082165"/>
            <a:ext cx="6347713" cy="1320800"/>
          </a:xfrm>
        </p:spPr>
        <p:txBody>
          <a:bodyPr>
            <a:normAutofit/>
          </a:bodyPr>
          <a:lstStyle/>
          <a:p>
            <a:r>
              <a:rPr lang="en-US" sz="3600" dirty="0"/>
              <a:t>Class: Organics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232E0-DFE0-44F2-BEAF-63A21D036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153" y="2109994"/>
            <a:ext cx="6347714" cy="3880773"/>
          </a:xfrm>
        </p:spPr>
        <p:txBody>
          <a:bodyPr>
            <a:normAutofit/>
          </a:bodyPr>
          <a:lstStyle/>
          <a:p>
            <a:pPr lvl="1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Acetaldehyde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AcOH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AcOAc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exothermic polymerization reactions possible</a:t>
            </a:r>
          </a:p>
          <a:p>
            <a:pPr marL="201168" lvl="1" indent="0">
              <a:buNone/>
            </a:pP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Acetone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- HNO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H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SO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H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acetone peroxide is highly unstable and explosive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keep strong acids out of acetone waste</a:t>
            </a:r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Anilines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- HNO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H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trinitroaniline is strongly oxidizing and explosive similar to picric acid and TNT</a:t>
            </a:r>
            <a:endParaRPr lang="en-US" sz="1600" baseline="-250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FFCEF56-329A-4446-8232-F72B27201EEE}"/>
              </a:ext>
            </a:extLst>
          </p:cNvPr>
          <p:cNvSpPr txBox="1"/>
          <p:nvPr/>
        </p:nvSpPr>
        <p:spPr>
          <a:xfrm>
            <a:off x="7061332" y="5054097"/>
            <a:ext cx="15209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Acetone peroxide monomer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9F9023BF-BE57-4D8E-B797-08A7551FD9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48429"/>
              </p:ext>
            </p:extLst>
          </p:nvPr>
        </p:nvGraphicFramePr>
        <p:xfrm>
          <a:off x="7221538" y="4425950"/>
          <a:ext cx="93186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CS ChemDraw Drawing" r:id="rId3" imgW="932114" imgH="620091" progId="ChemDraw.Document.6.0">
                  <p:embed/>
                </p:oleObj>
              </mc:Choice>
              <mc:Fallback>
                <p:oleObj name="CS ChemDraw Drawing" r:id="rId3" imgW="932114" imgH="62009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21538" y="4425950"/>
                        <a:ext cx="931862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316571F-174D-499F-8C85-AD431BED4E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498938"/>
              </p:ext>
            </p:extLst>
          </p:nvPr>
        </p:nvGraphicFramePr>
        <p:xfrm>
          <a:off x="7188994" y="2651664"/>
          <a:ext cx="9969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CS ChemDraw Drawing" r:id="rId5" imgW="996744" imgH="865543" progId="ChemDraw.Document.6.0">
                  <p:embed/>
                </p:oleObj>
              </mc:Choice>
              <mc:Fallback>
                <p:oleObj name="CS ChemDraw Drawing" r:id="rId5" imgW="996744" imgH="86554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88994" y="2651664"/>
                        <a:ext cx="996950" cy="865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335F36FA-2574-4E3F-9F58-ECAA8E3566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875993"/>
              </p:ext>
            </p:extLst>
          </p:nvPr>
        </p:nvGraphicFramePr>
        <p:xfrm>
          <a:off x="990600" y="4875315"/>
          <a:ext cx="3670300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CS ChemDraw Drawing" r:id="rId7" imgW="3669569" imgH="968892" progId="ChemDraw.Document.6.0">
                  <p:embed/>
                </p:oleObj>
              </mc:Choice>
              <mc:Fallback>
                <p:oleObj name="CS ChemDraw Drawing" r:id="rId7" imgW="3669569" imgH="96889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0600" y="4875315"/>
                        <a:ext cx="3670300" cy="968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01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2"/>
          <p:cNvSpPr>
            <a:spLocks noGrp="1"/>
          </p:cNvSpPr>
          <p:nvPr>
            <p:ph type="title"/>
          </p:nvPr>
        </p:nvSpPr>
        <p:spPr>
          <a:xfrm>
            <a:off x="864066" y="1001055"/>
            <a:ext cx="6585358" cy="782547"/>
          </a:xfrm>
        </p:spPr>
        <p:txBody>
          <a:bodyPr>
            <a:normAutofit/>
          </a:bodyPr>
          <a:lstStyle/>
          <a:p>
            <a:r>
              <a:rPr lang="en-US" sz="3600" dirty="0"/>
              <a:t>Class: Non-metal inorganics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409" y="1929468"/>
            <a:ext cx="5576540" cy="4257088"/>
          </a:xfrm>
        </p:spPr>
        <p:txBody>
          <a:bodyPr>
            <a:normAutofit/>
          </a:bodyPr>
          <a:lstStyle/>
          <a:p>
            <a:pPr lvl="1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Br</a:t>
            </a:r>
            <a:r>
              <a:rPr lang="en-US" sz="1600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/Cl</a:t>
            </a:r>
            <a:r>
              <a:rPr lang="en-US" sz="1600" b="1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- butadiene, benzene, metals, reductants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can spontaneously ignite flammable materials 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store in a cool, well ventilated, dark place away from metals (fridge in secondary containment)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Phosphorous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- Ox, oxygen and sulfur compounds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P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5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/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10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and H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O react violently to produce phosphoric acid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</a:t>
            </a:r>
            <a:r>
              <a:rPr lang="en-US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burns spontaneously with oxoacids</a:t>
            </a: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store air and water free</a:t>
            </a:r>
          </a:p>
          <a:p>
            <a:pPr marL="457200" lvl="1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Peroxides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- H</a:t>
            </a:r>
            <a:r>
              <a:rPr lang="en-US" sz="16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AcOAc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NH</a:t>
            </a:r>
            <a:r>
              <a:rPr lang="en-US" sz="16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, metals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 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violent explosion with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PbOx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sz="1600" dirty="0" err="1">
                <a:solidFill>
                  <a:schemeClr val="accent1">
                    <a:lumMod val="50000"/>
                  </a:schemeClr>
                </a:solidFill>
              </a:rPr>
              <a:t>PbSx</a:t>
            </a:r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avoid shock, store in cold dark place</a:t>
            </a:r>
            <a:endParaRPr lang="en-US" baseline="-25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EF0BF6-C397-4D28-9873-955A43A74E90}"/>
              </a:ext>
            </a:extLst>
          </p:cNvPr>
          <p:cNvSpPr txBox="1"/>
          <p:nvPr/>
        </p:nvSpPr>
        <p:spPr>
          <a:xfrm>
            <a:off x="6585358" y="5049891"/>
            <a:ext cx="15209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Highly unstable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AB8CBF-46DD-4027-B278-C7EDADE0A502}"/>
              </a:ext>
            </a:extLst>
          </p:cNvPr>
          <p:cNvSpPr txBox="1"/>
          <p:nvPr/>
        </p:nvSpPr>
        <p:spPr>
          <a:xfrm>
            <a:off x="6560191" y="3431899"/>
            <a:ext cx="15209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Hydroscopic</a:t>
            </a:r>
            <a:endParaRPr lang="en-US" sz="1100" i="1" baseline="-25000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80B6511-1D8C-44DE-BAB3-1F9234DE3E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593464"/>
              </p:ext>
            </p:extLst>
          </p:nvPr>
        </p:nvGraphicFramePr>
        <p:xfrm>
          <a:off x="6649283" y="4219628"/>
          <a:ext cx="90170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S ChemDraw Drawing" r:id="rId3" imgW="901953" imgH="830137" progId="ChemDraw.Document.6.0">
                  <p:embed/>
                </p:oleObj>
              </mc:Choice>
              <mc:Fallback>
                <p:oleObj name="CS ChemDraw Drawing" r:id="rId3" imgW="901953" imgH="830137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49283" y="4219628"/>
                        <a:ext cx="901700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7E20917-02D4-4327-B304-4DF21587BA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395847"/>
              </p:ext>
            </p:extLst>
          </p:nvPr>
        </p:nvGraphicFramePr>
        <p:xfrm>
          <a:off x="6371470" y="2357437"/>
          <a:ext cx="1179513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S ChemDraw Drawing" r:id="rId5" imgW="1179145" imgH="1072240" progId="ChemDraw.Document.6.0">
                  <p:embed/>
                </p:oleObj>
              </mc:Choice>
              <mc:Fallback>
                <p:oleObj name="CS ChemDraw Drawing" r:id="rId5" imgW="1179145" imgH="10722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71470" y="2357437"/>
                        <a:ext cx="1179513" cy="1071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559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BDFB8-328A-4D71-8FD2-EBE96A333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347713" cy="503339"/>
          </a:xfrm>
        </p:spPr>
        <p:txBody>
          <a:bodyPr>
            <a:normAutofit fontScale="90000"/>
          </a:bodyPr>
          <a:lstStyle/>
          <a:p>
            <a:br>
              <a:rPr lang="en-US" b="1" i="1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FC59E8-2591-498F-AEA7-4AAA9D34D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536" y="1877083"/>
            <a:ext cx="5707945" cy="402336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1700" b="1" dirty="0">
                <a:solidFill>
                  <a:schemeClr val="accent1">
                    <a:lumMod val="50000"/>
                  </a:schemeClr>
                </a:solidFill>
              </a:rPr>
              <a:t>Nitrates/Nitrites/(Per)Chlorates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- H</a:t>
            </a:r>
            <a:r>
              <a:rPr lang="en-US" sz="17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, reductants, NH</a:t>
            </a:r>
            <a:r>
              <a:rPr lang="en-US" sz="17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1700" baseline="30000" dirty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</a:p>
          <a:p>
            <a:pPr lvl="2"/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en-US" sz="15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NO</a:t>
            </a:r>
            <a:r>
              <a:rPr lang="en-US" sz="15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is highly explosive</a:t>
            </a:r>
          </a:p>
          <a:p>
            <a:pPr lvl="2"/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NH</a:t>
            </a:r>
            <a:r>
              <a:rPr lang="en-US" sz="15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ClO</a:t>
            </a:r>
            <a:r>
              <a:rPr lang="en-US" sz="1500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explodes upon heating</a:t>
            </a:r>
            <a:endParaRPr lang="en-US" sz="15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700" b="1" dirty="0" err="1">
                <a:solidFill>
                  <a:schemeClr val="accent1">
                    <a:lumMod val="50000"/>
                  </a:schemeClr>
                </a:solidFill>
              </a:rPr>
              <a:t>Hydrazines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 - Ox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highly exothermic N</a:t>
            </a:r>
            <a:r>
              <a:rPr lang="en-US" sz="17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 production</a:t>
            </a:r>
          </a:p>
          <a:p>
            <a:pPr lvl="2"/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Keep damp in aq. solutions</a:t>
            </a:r>
          </a:p>
          <a:p>
            <a:pPr lvl="2"/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Unstable to heat and shock when dry!</a:t>
            </a:r>
          </a:p>
          <a:p>
            <a:pPr lvl="1"/>
            <a:endParaRPr lang="en-US" sz="17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700" b="1" dirty="0" err="1">
                <a:solidFill>
                  <a:schemeClr val="accent1">
                    <a:lumMod val="50000"/>
                  </a:schemeClr>
                </a:solidFill>
              </a:rPr>
              <a:t>Azides</a:t>
            </a:r>
            <a:r>
              <a:rPr lang="en-US" sz="17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en-US" sz="17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en-US" sz="17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, CS</a:t>
            </a:r>
            <a:r>
              <a:rPr lang="en-US" sz="17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, heavy metals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1700" dirty="0" err="1">
                <a:solidFill>
                  <a:schemeClr val="accent1">
                    <a:lumMod val="50000"/>
                  </a:schemeClr>
                </a:solidFill>
              </a:rPr>
              <a:t>Pb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(N</a:t>
            </a:r>
            <a:r>
              <a:rPr lang="en-US" sz="17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en-US" sz="17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 is a shock sensitive</a:t>
            </a:r>
          </a:p>
          <a:p>
            <a:pPr lvl="2"/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HN</a:t>
            </a:r>
            <a:r>
              <a:rPr lang="en-US" sz="15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 is a volatile and highly toxic explosive</a:t>
            </a:r>
          </a:p>
          <a:p>
            <a:pPr lvl="1"/>
            <a:endParaRPr lang="en-US" sz="17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700" b="1" dirty="0">
                <a:solidFill>
                  <a:schemeClr val="accent1">
                    <a:lumMod val="50000"/>
                  </a:schemeClr>
                </a:solidFill>
              </a:rPr>
              <a:t>Cyanides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- H</a:t>
            </a:r>
            <a:r>
              <a:rPr lang="en-US" sz="1700" baseline="30000" dirty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toxic HCN gas!</a:t>
            </a:r>
          </a:p>
          <a:p>
            <a:pPr lvl="2"/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Store away from acids, maintain basic solutions</a:t>
            </a:r>
          </a:p>
          <a:p>
            <a:pPr lvl="1"/>
            <a:endParaRPr lang="en-US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sz="1700" b="1" dirty="0">
                <a:solidFill>
                  <a:schemeClr val="accent1">
                    <a:lumMod val="50000"/>
                  </a:schemeClr>
                </a:solidFill>
              </a:rPr>
              <a:t>Sodium Hypochlorite (Bleach)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 - NR</a:t>
            </a:r>
            <a:r>
              <a:rPr lang="en-US" sz="1700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, ROHs, acetone, H</a:t>
            </a:r>
            <a:r>
              <a:rPr lang="en-US" sz="17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O</a:t>
            </a:r>
            <a:r>
              <a:rPr lang="en-US" sz="17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, H</a:t>
            </a:r>
            <a:r>
              <a:rPr lang="en-US" sz="1700" baseline="30000" dirty="0">
                <a:solidFill>
                  <a:schemeClr val="accent1">
                    <a:lumMod val="50000"/>
                  </a:schemeClr>
                </a:solidFill>
              </a:rPr>
              <a:t>+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 produces </a:t>
            </a:r>
            <a:r>
              <a:rPr lang="en-US" sz="1700" dirty="0">
                <a:solidFill>
                  <a:schemeClr val="accent1">
                    <a:lumMod val="50000"/>
                  </a:schemeClr>
                </a:solidFill>
              </a:rPr>
              <a:t>flammable and noxious gasses</a:t>
            </a:r>
          </a:p>
          <a:p>
            <a:pPr lvl="2"/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Cl</a:t>
            </a:r>
            <a:r>
              <a:rPr lang="en-US" sz="15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500" dirty="0" err="1">
                <a:solidFill>
                  <a:schemeClr val="accent1">
                    <a:lumMod val="50000"/>
                  </a:schemeClr>
                </a:solidFill>
              </a:rPr>
              <a:t>HClO</a:t>
            </a:r>
            <a:r>
              <a:rPr lang="en-US" sz="1500" dirty="0">
                <a:solidFill>
                  <a:schemeClr val="accent1">
                    <a:lumMod val="50000"/>
                  </a:schemeClr>
                </a:solidFill>
              </a:rPr>
              <a:t>, O</a:t>
            </a:r>
            <a:r>
              <a:rPr lang="en-US" sz="15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  <a:p>
            <a:endParaRPr lang="en-US" dirty="0"/>
          </a:p>
        </p:txBody>
      </p:sp>
      <p:sp>
        <p:nvSpPr>
          <p:cNvPr id="10" name="Title 32">
            <a:extLst>
              <a:ext uri="{FF2B5EF4-FFF2-40B4-BE49-F238E27FC236}">
                <a16:creationId xmlns:a16="http://schemas.microsoft.com/office/drawing/2014/main" id="{536AF2D2-EF7F-41F0-A362-55F2E8BDF65F}"/>
              </a:ext>
            </a:extLst>
          </p:cNvPr>
          <p:cNvSpPr txBox="1">
            <a:spLocks/>
          </p:cNvSpPr>
          <p:nvPr/>
        </p:nvSpPr>
        <p:spPr>
          <a:xfrm>
            <a:off x="780176" y="957557"/>
            <a:ext cx="6585358" cy="7825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Class: Non-metal inorganics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F939313-2FF6-4B3E-A501-F677EC1962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566720"/>
              </p:ext>
            </p:extLst>
          </p:nvPr>
        </p:nvGraphicFramePr>
        <p:xfrm>
          <a:off x="6706518" y="3610950"/>
          <a:ext cx="11318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CS ChemDraw Drawing" r:id="rId3" imgW="1132228" imgH="555976" progId="ChemDraw.Document.6.0">
                  <p:embed/>
                </p:oleObj>
              </mc:Choice>
              <mc:Fallback>
                <p:oleObj name="CS ChemDraw Drawing" r:id="rId3" imgW="1132228" imgH="55597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06518" y="3610950"/>
                        <a:ext cx="1131887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7FF7BD25-B478-4817-8F11-F587AAAE87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851147" y="4615663"/>
            <a:ext cx="1028773" cy="1191211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E59BC1D-A8A2-4C52-92B7-B0A9CE5F55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544015"/>
              </p:ext>
            </p:extLst>
          </p:nvPr>
        </p:nvGraphicFramePr>
        <p:xfrm>
          <a:off x="6706518" y="2081459"/>
          <a:ext cx="12128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S ChemDraw Drawing" r:id="rId7" imgW="1212657" imgH="697602" progId="ChemDraw.Document.6.0">
                  <p:embed/>
                </p:oleObj>
              </mc:Choice>
              <mc:Fallback>
                <p:oleObj name="CS ChemDraw Drawing" r:id="rId7" imgW="1212657" imgH="69760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06518" y="2081459"/>
                        <a:ext cx="1212850" cy="696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4961993"/>
      </p:ext>
    </p:extLst>
  </p:cSld>
  <p:clrMapOvr>
    <a:masterClrMapping/>
  </p:clrMapOvr>
</p:sld>
</file>

<file path=ppt/theme/theme1.xml><?xml version="1.0" encoding="utf-8"?>
<a:theme xmlns:a="http://schemas.openxmlformats.org/drawingml/2006/main" name="Safety -Moment -Template">
  <a:themeElements>
    <a:clrScheme name="Custom 2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7F7F7F"/>
      </a:accent1>
      <a:accent2>
        <a:srgbClr val="002060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ety -Moment -Template" id="{0F7AC10F-FCE9-4F88-9A52-29D6A956B3AC}" vid="{A936655B-3620-4CA9-B08D-D2C35686BE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Safety -Moment -Template</Template>
  <TotalTime>1642</TotalTime>
  <Words>497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Aharoni</vt:lpstr>
      <vt:lpstr>arial,Trebuchet MS, verdana, arial, helvetica</vt:lpstr>
      <vt:lpstr>Calibri</vt:lpstr>
      <vt:lpstr>Calibri Light</vt:lpstr>
      <vt:lpstr>Wingdings</vt:lpstr>
      <vt:lpstr>Safety -Moment -Template</vt:lpstr>
      <vt:lpstr>CS ChemDraw Drawing</vt:lpstr>
      <vt:lpstr>PowerPoint Presentation</vt:lpstr>
      <vt:lpstr>Class: Acids</vt:lpstr>
      <vt:lpstr>Class: Metals</vt:lpstr>
      <vt:lpstr>Class: Organics </vt:lpstr>
      <vt:lpstr>Class: Non-metal inorganics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Incompatible Chemicals</dc:title>
  <dc:creator>Suzanne</dc:creator>
  <cp:lastModifiedBy>Szewczyk, Suzanne</cp:lastModifiedBy>
  <cp:revision>62</cp:revision>
  <dcterms:created xsi:type="dcterms:W3CDTF">2016-12-16T01:13:21Z</dcterms:created>
  <dcterms:modified xsi:type="dcterms:W3CDTF">2018-02-21T21:32:38Z</dcterms:modified>
</cp:coreProperties>
</file>